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DIVIDING AN AMOUNT INTO RATIOS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80275" y="4166170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59583" y="4850278"/>
            <a:ext cx="6206688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84218" y="6418910"/>
                <a:ext cx="5682053" cy="3534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1200" dirty="0"/>
                  <a:t>    2)  £17.50, £7.50   3) £20, £10   4) £12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84218" y="6418910"/>
                <a:ext cx="5682053" cy="353495"/>
              </a:xfrm>
              <a:prstGeom prst="rect">
                <a:avLst/>
              </a:prstGeom>
              <a:blipFill>
                <a:blip r:embed="rId3"/>
                <a:stretch>
                  <a:fillRect t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1162878" y="1647026"/>
                <a:ext cx="2374975" cy="293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/>
                  <a:t>An amount can be divided into a given ratio.</a:t>
                </a:r>
              </a:p>
              <a:p>
                <a:endParaRPr lang="en-GB" sz="1200" dirty="0"/>
              </a:p>
              <a:p>
                <a:pPr algn="ctr"/>
                <a:r>
                  <a:rPr lang="en-GB" sz="1200" dirty="0"/>
                  <a:t>Red : Green</a:t>
                </a:r>
              </a:p>
              <a:p>
                <a:r>
                  <a:rPr lang="en-GB" sz="1200" dirty="0"/>
                  <a:t>                        1 : 3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For every 1 red there are 3 greens.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A ratio can be converted into fractions.</a:t>
                </a:r>
              </a:p>
              <a:p>
                <a:endParaRPr lang="en-GB" sz="1200" dirty="0"/>
              </a:p>
              <a:p>
                <a:pPr algn="ctr"/>
                <a:r>
                  <a:rPr lang="en-GB" sz="1200" dirty="0"/>
                  <a:t>Red : Green</a:t>
                </a:r>
              </a:p>
              <a:p>
                <a:r>
                  <a:rPr lang="en-GB" sz="1200" dirty="0"/>
                  <a:t>                          1 : 3</a:t>
                </a:r>
              </a:p>
              <a:p>
                <a:pPr algn="ctr"/>
                <a:endParaRPr lang="en-GB" sz="1200" dirty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200" dirty="0"/>
                  <a:t> are red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200" dirty="0"/>
                  <a:t> are green.</a:t>
                </a: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78" y="1647026"/>
                <a:ext cx="2374975" cy="2938433"/>
              </a:xfrm>
              <a:prstGeom prst="rect">
                <a:avLst/>
              </a:prstGeom>
              <a:blipFill>
                <a:blip r:embed="rId4"/>
                <a:stretch>
                  <a:fillRect l="-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282108" y="5396653"/>
            <a:ext cx="2319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2A7DF"/>
                </a:solidFill>
              </a:rPr>
              <a:t>329, 330, 332-337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9090" y="4959196"/>
            <a:ext cx="6093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200" dirty="0"/>
              <a:t>Ann made some cakes. She made vanilla cakes and chocolate cakes in the ratio 2:9.  What fraction of the cakes were chocolate? </a:t>
            </a:r>
          </a:p>
          <a:p>
            <a:pPr marL="342900" indent="-342900">
              <a:buFontTx/>
              <a:buAutoNum type="arabicParenR"/>
            </a:pPr>
            <a:r>
              <a:rPr lang="en-GB" sz="1200" dirty="0"/>
              <a:t>Share £25 in the ratio 7:3</a:t>
            </a:r>
          </a:p>
          <a:p>
            <a:r>
              <a:rPr lang="en-GB" sz="1200" dirty="0"/>
              <a:t>3)      Katy and Becky share some money in the ratio 2:1. Katy receives £10 more than Becky. How much do they each receive? </a:t>
            </a:r>
          </a:p>
          <a:p>
            <a:r>
              <a:rPr lang="en-GB" sz="1200" dirty="0"/>
              <a:t>4)      Claire and John share some money in the ratio 3:2. Claire receives £18. How much does John receive? </a:t>
            </a:r>
          </a:p>
          <a:p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3473027" y="5160505"/>
            <a:ext cx="125335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Ratio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Divide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Parts</a:t>
            </a:r>
          </a:p>
          <a:p>
            <a:pPr algn="ctr"/>
            <a:endParaRPr lang="en-GB" sz="1400" dirty="0"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66464" y="1267221"/>
            <a:ext cx="39332" cy="3386498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60623" y="2513228"/>
            <a:ext cx="280491" cy="318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760623" y="2923638"/>
            <a:ext cx="280491" cy="318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345094" y="2513228"/>
            <a:ext cx="280491" cy="318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345094" y="2923638"/>
            <a:ext cx="280491" cy="318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345094" y="3334048"/>
            <a:ext cx="280491" cy="318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3506226" y="1292832"/>
            <a:ext cx="3360238" cy="3262432"/>
            <a:chOff x="2363226" y="1292832"/>
            <a:chExt cx="3360238" cy="3262432"/>
          </a:xfrm>
        </p:grpSpPr>
        <p:sp>
          <p:nvSpPr>
            <p:cNvPr id="48" name="TextBox 47"/>
            <p:cNvSpPr txBox="1"/>
            <p:nvPr/>
          </p:nvSpPr>
          <p:spPr>
            <a:xfrm>
              <a:off x="2394852" y="1292832"/>
              <a:ext cx="3328612" cy="326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A woman has £400. She is going to split her money between her two children in the ratio 2:3. How much does each child receive?</a:t>
              </a:r>
              <a:endParaRPr lang="en-GB" sz="2000" dirty="0"/>
            </a:p>
            <a:p>
              <a:pPr marL="342900" indent="-342900" algn="ctr">
                <a:buAutoNum type="arabicPlain" startAt="2"/>
              </a:pPr>
              <a:r>
                <a:rPr lang="en-GB" sz="2000" dirty="0"/>
                <a:t>:   3</a:t>
              </a:r>
            </a:p>
            <a:p>
              <a:r>
                <a:rPr lang="en-GB" sz="1400" dirty="0"/>
                <a:t>   </a:t>
              </a:r>
            </a:p>
            <a:p>
              <a:r>
                <a:rPr lang="en-GB" sz="1400" dirty="0"/>
                <a:t> </a:t>
              </a:r>
            </a:p>
            <a:p>
              <a:r>
                <a:rPr lang="en-GB" sz="2000" dirty="0"/>
                <a:t>400 ÷ 5</a:t>
              </a:r>
            </a:p>
            <a:p>
              <a:r>
                <a:rPr lang="en-GB" sz="2000" dirty="0"/>
                <a:t>= 80</a:t>
              </a:r>
            </a:p>
            <a:p>
              <a:endParaRPr lang="en-GB" sz="2000" dirty="0"/>
            </a:p>
            <a:p>
              <a:endParaRPr lang="en-GB" sz="1400" dirty="0"/>
            </a:p>
            <a:p>
              <a:r>
                <a:rPr lang="en-GB" sz="1400" dirty="0"/>
                <a:t>Child 1 receives £160 and Child 2 receives £240.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554327" y="248851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49087" y="289351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32986" y="24850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1217" y="289823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41217" y="332310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80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030583" y="2645862"/>
              <a:ext cx="93460" cy="2937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363226" y="2314978"/>
              <a:ext cx="1088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No. of boxes</a:t>
              </a:r>
            </a:p>
            <a:p>
              <a:r>
                <a:rPr lang="en-GB" sz="1400" dirty="0"/>
                <a:t>(2+3)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74496" y="324791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£160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40245" y="362858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£240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90318" y="1308389"/>
            <a:ext cx="332861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There are boys and girls at a party in the ratio 5:2.</a:t>
            </a:r>
          </a:p>
          <a:p>
            <a:r>
              <a:rPr lang="en-GB" sz="1400" dirty="0"/>
              <a:t>There are 15 more boys than girls. Calculate the number of people at the party.</a:t>
            </a:r>
          </a:p>
          <a:p>
            <a:pPr algn="ctr"/>
            <a:r>
              <a:rPr lang="en-GB" sz="2000" dirty="0"/>
              <a:t>5  :  2</a:t>
            </a:r>
          </a:p>
          <a:p>
            <a:r>
              <a:rPr lang="en-GB" sz="1400" dirty="0"/>
              <a:t>   </a:t>
            </a:r>
          </a:p>
          <a:p>
            <a:r>
              <a:rPr lang="en-GB" sz="1400" dirty="0"/>
              <a:t> </a:t>
            </a:r>
          </a:p>
          <a:p>
            <a:r>
              <a:rPr lang="en-GB" sz="2000" dirty="0"/>
              <a:t>15 ÷ 3</a:t>
            </a:r>
          </a:p>
          <a:p>
            <a:r>
              <a:rPr lang="en-GB" sz="2000" dirty="0"/>
              <a:t>= 5</a:t>
            </a:r>
          </a:p>
          <a:p>
            <a:endParaRPr lang="en-GB" sz="2000" dirty="0"/>
          </a:p>
          <a:p>
            <a:r>
              <a:rPr lang="en-GB" sz="2000" dirty="0"/>
              <a:t>7 × 5</a:t>
            </a:r>
          </a:p>
          <a:p>
            <a:r>
              <a:rPr lang="en-GB" sz="2000" dirty="0"/>
              <a:t>= 35 people</a:t>
            </a:r>
          </a:p>
          <a:p>
            <a:endParaRPr lang="en-GB" sz="14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7502195" y="2920352"/>
            <a:ext cx="93460" cy="293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62173" y="2418822"/>
            <a:ext cx="1081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No. of extra </a:t>
            </a:r>
          </a:p>
          <a:p>
            <a:pPr algn="ctr"/>
            <a:r>
              <a:rPr lang="en-GB" sz="1400" dirty="0"/>
              <a:t>Boxes (5-2)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300372" y="2746909"/>
            <a:ext cx="301686" cy="369332"/>
            <a:chOff x="7157372" y="2746909"/>
            <a:chExt cx="301686" cy="369332"/>
          </a:xfrm>
        </p:grpSpPr>
        <p:sp>
          <p:nvSpPr>
            <p:cNvPr id="46" name="TextBox 45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303596" y="3078184"/>
            <a:ext cx="301686" cy="369332"/>
            <a:chOff x="7157372" y="2746909"/>
            <a:chExt cx="30168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312814" y="3415271"/>
            <a:ext cx="301686" cy="369332"/>
            <a:chOff x="7157372" y="2746909"/>
            <a:chExt cx="301686" cy="369332"/>
          </a:xfrm>
        </p:grpSpPr>
        <p:sp>
          <p:nvSpPr>
            <p:cNvPr id="60" name="TextBox 59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320791" y="3736304"/>
            <a:ext cx="301686" cy="369332"/>
            <a:chOff x="7157372" y="2746909"/>
            <a:chExt cx="301686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319721" y="4050801"/>
            <a:ext cx="301686" cy="369332"/>
            <a:chOff x="7157372" y="2746909"/>
            <a:chExt cx="301686" cy="369332"/>
          </a:xfrm>
        </p:grpSpPr>
        <p:sp>
          <p:nvSpPr>
            <p:cNvPr id="66" name="TextBox 65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721616" y="2744098"/>
            <a:ext cx="301686" cy="369332"/>
            <a:chOff x="7157372" y="2746909"/>
            <a:chExt cx="301686" cy="369332"/>
          </a:xfrm>
        </p:grpSpPr>
        <p:sp>
          <p:nvSpPr>
            <p:cNvPr id="69" name="TextBox 68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729847" y="3073119"/>
            <a:ext cx="301686" cy="369332"/>
            <a:chOff x="7157372" y="2746909"/>
            <a:chExt cx="301686" cy="369332"/>
          </a:xfrm>
        </p:grpSpPr>
        <p:sp>
          <p:nvSpPr>
            <p:cNvPr id="72" name="TextBox 71"/>
            <p:cNvSpPr txBox="1"/>
            <p:nvPr/>
          </p:nvSpPr>
          <p:spPr>
            <a:xfrm>
              <a:off x="7157372" y="27469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169814" y="2792733"/>
              <a:ext cx="274662" cy="285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7" name="Straight Connector 16"/>
          <p:cNvCxnSpPr/>
          <p:nvPr/>
        </p:nvCxnSpPr>
        <p:spPr>
          <a:xfrm flipV="1">
            <a:off x="8125244" y="3431749"/>
            <a:ext cx="1160271" cy="1399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80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RATIO AND DIRECT PROPORTION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241083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59583" y="4850278"/>
            <a:ext cx="6206688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735875" y="6457157"/>
            <a:ext cx="623039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  1) 270g flour, 60g ginger, 165g butter, 45g sugar 2)  Packet B 30p per roll 3) 500g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9274" y="5426326"/>
            <a:ext cx="120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335-337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64467" y="4959476"/>
            <a:ext cx="125335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Unitary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Best Value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Proportion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Quantity</a:t>
            </a:r>
          </a:p>
          <a:p>
            <a:pPr algn="ctr"/>
            <a:endParaRPr lang="en-GB" sz="1400" dirty="0"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968854" y="1255788"/>
            <a:ext cx="18233" cy="3416994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587769" y="1398399"/>
            <a:ext cx="3328612" cy="1384995"/>
            <a:chOff x="2384686" y="1593518"/>
            <a:chExt cx="3328612" cy="1384995"/>
          </a:xfrm>
        </p:grpSpPr>
        <p:sp>
          <p:nvSpPr>
            <p:cNvPr id="44" name="TextBox 43"/>
            <p:cNvSpPr txBox="1"/>
            <p:nvPr/>
          </p:nvSpPr>
          <p:spPr>
            <a:xfrm>
              <a:off x="2384686" y="1593518"/>
              <a:ext cx="332861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If 20 apples weigh 600g. How much would 28 apples weigh? </a:t>
              </a:r>
            </a:p>
            <a:p>
              <a:endParaRPr lang="en-GB" sz="1400" dirty="0"/>
            </a:p>
            <a:p>
              <a:r>
                <a:rPr lang="en-GB" sz="1400" dirty="0"/>
                <a:t>600 ÷ 20 = 30g         weight of 1 apple</a:t>
              </a:r>
            </a:p>
            <a:p>
              <a:endParaRPr lang="en-GB" sz="1400" dirty="0"/>
            </a:p>
            <a:p>
              <a:r>
                <a:rPr lang="en-GB" sz="1400" dirty="0"/>
                <a:t>30 × 28 = </a:t>
              </a:r>
              <a:r>
                <a:rPr lang="en-GB" sz="1400" b="1" dirty="0"/>
                <a:t>840g</a:t>
              </a:r>
              <a:r>
                <a:rPr lang="en-GB" sz="1400" dirty="0"/>
                <a:t> 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556500" y="2400795"/>
              <a:ext cx="290399" cy="55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/>
          <p:nvPr/>
        </p:nvCxnSpPr>
        <p:spPr>
          <a:xfrm>
            <a:off x="3580686" y="2749368"/>
            <a:ext cx="3318027" cy="27628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250" y="3505626"/>
            <a:ext cx="1079994" cy="674553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3538271" y="2748936"/>
            <a:ext cx="3427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Box A has 8 fish fingers costing £1.40.</a:t>
            </a:r>
          </a:p>
          <a:p>
            <a:r>
              <a:rPr lang="en-GB" sz="1400" dirty="0"/>
              <a:t>Box B has 20 fish fingers costing £ 3.40.</a:t>
            </a:r>
          </a:p>
          <a:p>
            <a:r>
              <a:rPr lang="en-GB" sz="1400" dirty="0"/>
              <a:t>Which box is the better value?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1144225" y="1648415"/>
                <a:ext cx="2383988" cy="3126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To calculate the </a:t>
                </a:r>
                <a:r>
                  <a:rPr lang="en-GB" sz="1400" b="1" dirty="0"/>
                  <a:t>value </a:t>
                </a:r>
                <a:r>
                  <a:rPr lang="en-GB" sz="1400" dirty="0"/>
                  <a:t>for a single item we can use the </a:t>
                </a:r>
                <a:r>
                  <a:rPr lang="en-GB" sz="1400" b="1" dirty="0"/>
                  <a:t>unitary method</a:t>
                </a:r>
                <a:r>
                  <a:rPr lang="en-GB" sz="1400" dirty="0"/>
                  <a:t>. 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When working with best value in monetary terms we use: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𝑃𝑟𝑖𝑐𝑒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𝑝𝑟𝑖𝑐𝑒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𝑞𝑢𝑎𝑛𝑡𝑖𝑡𝑦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In recipe terms we use:</a:t>
                </a:r>
              </a:p>
              <a:p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𝑊𝑒𝑖𝑔h𝑡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𝑞𝑢𝑎𝑛𝑡𝑖𝑡𝑦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25" y="1648415"/>
                <a:ext cx="2383988" cy="3126305"/>
              </a:xfrm>
              <a:prstGeom prst="rect">
                <a:avLst/>
              </a:prstGeom>
              <a:blipFill>
                <a:blip r:embed="rId4"/>
                <a:stretch>
                  <a:fillRect l="-767" t="-195" r="-2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4612692" y="3535551"/>
                <a:ext cx="1008096" cy="623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£1.40</m:t>
                          </m:r>
                        </m:num>
                        <m:den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  <a:p>
                <a:r>
                  <a:rPr lang="en-GB" sz="1200" dirty="0"/>
                  <a:t>    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=£0.175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692" y="3535551"/>
                <a:ext cx="1008096" cy="6238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Rectangle 82"/>
              <p:cNvSpPr/>
              <p:nvPr/>
            </p:nvSpPr>
            <p:spPr>
              <a:xfrm>
                <a:off x="5568555" y="3527508"/>
                <a:ext cx="1008096" cy="623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£3.40</m:t>
                          </m:r>
                        </m:num>
                        <m:den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  <a:p>
                <a:r>
                  <a:rPr lang="en-GB" sz="1200" dirty="0"/>
                  <a:t>    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=£0.17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555" y="3527508"/>
                <a:ext cx="1008096" cy="6238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3623251" y="4215625"/>
            <a:ext cx="342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Therefore Box B is better value as each fish finger costs less.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9636" y="2372123"/>
            <a:ext cx="1457608" cy="1426595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8474903" y="1236870"/>
            <a:ext cx="23257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recipe shows the ingredients needed to make 10 Flapjacks.</a:t>
            </a:r>
          </a:p>
          <a:p>
            <a:r>
              <a:rPr lang="en-GB" sz="1400" dirty="0"/>
              <a:t>How much of each will be needed to make 25 flapjacks?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474903" y="2470706"/>
            <a:ext cx="2325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Method 1: Unitary</a:t>
            </a:r>
          </a:p>
          <a:p>
            <a:r>
              <a:rPr lang="en-GB" sz="1200" dirty="0"/>
              <a:t>80 ÷ 10 = 8</a:t>
            </a:r>
          </a:p>
          <a:p>
            <a:r>
              <a:rPr lang="en-GB" sz="1200" dirty="0"/>
              <a:t>8 × 25 = </a:t>
            </a:r>
            <a:r>
              <a:rPr lang="en-GB" sz="1200" b="1" dirty="0"/>
              <a:t>200g</a:t>
            </a:r>
          </a:p>
          <a:p>
            <a:endParaRPr lang="en-GB" sz="1200" dirty="0"/>
          </a:p>
          <a:p>
            <a:r>
              <a:rPr lang="en-GB" sz="1200" dirty="0"/>
              <a:t>60 ÷ 10 = 6</a:t>
            </a:r>
          </a:p>
          <a:p>
            <a:r>
              <a:rPr lang="en-GB" sz="1200" dirty="0"/>
              <a:t>6 × 25 = </a:t>
            </a:r>
            <a:r>
              <a:rPr lang="en-GB" sz="1200" b="1" dirty="0"/>
              <a:t>150g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847114" y="2610437"/>
            <a:ext cx="1241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30 ÷ 10 = 3</a:t>
            </a:r>
          </a:p>
          <a:p>
            <a:r>
              <a:rPr lang="en-GB" sz="1200" dirty="0"/>
              <a:t>3 × 25 = </a:t>
            </a:r>
            <a:r>
              <a:rPr lang="en-GB" sz="1200" b="1" dirty="0"/>
              <a:t>75g</a:t>
            </a:r>
            <a:endParaRPr lang="en-GB" sz="1400" b="1" dirty="0"/>
          </a:p>
          <a:p>
            <a:endParaRPr lang="en-GB" sz="1200" dirty="0"/>
          </a:p>
          <a:p>
            <a:r>
              <a:rPr lang="en-GB" sz="1200" dirty="0"/>
              <a:t>36 ÷ 10 = 3.6</a:t>
            </a:r>
          </a:p>
          <a:p>
            <a:r>
              <a:rPr lang="en-GB" sz="1200" dirty="0"/>
              <a:t>3.6 × 25 = </a:t>
            </a:r>
            <a:r>
              <a:rPr lang="en-GB" sz="1200" b="1" dirty="0"/>
              <a:t>90g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471929" y="3590415"/>
            <a:ext cx="2325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Method 2: 5 flapjacks </a:t>
            </a:r>
          </a:p>
          <a:p>
            <a:r>
              <a:rPr lang="en-GB" sz="1200" dirty="0"/>
              <a:t>80 ÷ 2 = 40</a:t>
            </a:r>
          </a:p>
          <a:p>
            <a:r>
              <a:rPr lang="en-GB" sz="1200" dirty="0"/>
              <a:t>40 × 5 = </a:t>
            </a:r>
            <a:r>
              <a:rPr lang="en-GB" sz="1200" b="1" dirty="0"/>
              <a:t>200g</a:t>
            </a:r>
          </a:p>
          <a:p>
            <a:endParaRPr lang="en-GB" sz="1200" dirty="0"/>
          </a:p>
          <a:p>
            <a:r>
              <a:rPr lang="en-GB" sz="1200" dirty="0"/>
              <a:t>60 ÷ 2 = 30</a:t>
            </a:r>
          </a:p>
          <a:p>
            <a:r>
              <a:rPr lang="en-GB" sz="1200" dirty="0"/>
              <a:t>30 × 5 = </a:t>
            </a:r>
            <a:r>
              <a:rPr lang="en-GB" sz="1200" b="1" dirty="0"/>
              <a:t>150g</a:t>
            </a:r>
          </a:p>
        </p:txBody>
      </p:sp>
      <p:sp>
        <p:nvSpPr>
          <p:cNvPr id="88" name="Rectangle 87"/>
          <p:cNvSpPr/>
          <p:nvPr/>
        </p:nvSpPr>
        <p:spPr>
          <a:xfrm>
            <a:off x="9884984" y="3710942"/>
            <a:ext cx="1241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30 ÷ 2 = 15</a:t>
            </a:r>
          </a:p>
          <a:p>
            <a:r>
              <a:rPr lang="en-GB" sz="1200" dirty="0"/>
              <a:t>15 × 5 = </a:t>
            </a:r>
            <a:r>
              <a:rPr lang="en-GB" sz="1200" b="1" dirty="0"/>
              <a:t>75g</a:t>
            </a:r>
            <a:endParaRPr lang="en-GB" sz="1400" b="1" dirty="0"/>
          </a:p>
          <a:p>
            <a:endParaRPr lang="en-GB" sz="1200" dirty="0"/>
          </a:p>
          <a:p>
            <a:r>
              <a:rPr lang="en-GB" sz="1200" dirty="0"/>
              <a:t>36 ÷ 2 = 18</a:t>
            </a:r>
          </a:p>
          <a:p>
            <a:r>
              <a:rPr lang="en-GB" sz="1200" dirty="0"/>
              <a:t>18 × 5 = </a:t>
            </a:r>
            <a:r>
              <a:rPr lang="en-GB" sz="1200" b="1" dirty="0"/>
              <a:t>90g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050859" y="123147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6819" y="4971803"/>
            <a:ext cx="1746526" cy="121797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474108" y="5072958"/>
            <a:ext cx="1111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1) How much will we need to make 24 gingerbread men?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9133" y="4894790"/>
            <a:ext cx="3188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2) Packet A has 10 toilet rolls costing £3.50.</a:t>
            </a:r>
          </a:p>
          <a:p>
            <a:r>
              <a:rPr lang="en-GB" sz="1200" dirty="0"/>
              <a:t>     Packet B has 12 toilet rolls costing £3.60.</a:t>
            </a:r>
          </a:p>
          <a:p>
            <a:r>
              <a:rPr lang="en-GB" sz="1200" dirty="0"/>
              <a:t>      Which is better value for money?</a:t>
            </a:r>
          </a:p>
          <a:p>
            <a:endParaRPr lang="en-GB" sz="1200" dirty="0"/>
          </a:p>
          <a:p>
            <a:r>
              <a:rPr lang="en-GB" sz="1200" dirty="0"/>
              <a:t>3) If 15 oranges weigh 300g. What will 25 oranges weigh?</a:t>
            </a:r>
          </a:p>
        </p:txBody>
      </p:sp>
    </p:spTree>
    <p:extLst>
      <p:ext uri="{BB962C8B-B14F-4D97-AF65-F5344CB8AC3E}">
        <p14:creationId xmlns:p14="http://schemas.microsoft.com/office/powerpoint/2010/main" val="71866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632</Words>
  <Application>Microsoft Office PowerPoint</Application>
  <PresentationFormat>Widescreen</PresentationFormat>
  <Paragraphs>124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13</cp:revision>
  <dcterms:created xsi:type="dcterms:W3CDTF">2023-02-09T10:29:29Z</dcterms:created>
  <dcterms:modified xsi:type="dcterms:W3CDTF">2023-02-09T11:43:09Z</dcterms:modified>
</cp:coreProperties>
</file>