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22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FRACTIONS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425003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92227" y="114796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001550" y="4850278"/>
            <a:ext cx="5964721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030227" y="6410734"/>
                <a:ext cx="5936043" cy="36984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 A  1)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sz="1200" dirty="0"/>
                  <a:t>    2) 96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2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2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2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200" dirty="0"/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030227" y="6410734"/>
                <a:ext cx="5936043" cy="3698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1258849" y="2887662"/>
                <a:ext cx="2161457" cy="1316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Equivalent fractions </a:t>
                </a:r>
                <a:r>
                  <a:rPr lang="en-GB" dirty="0"/>
                  <a:t>have the same value as one another.</a:t>
                </a:r>
              </a:p>
              <a:p>
                <a:r>
                  <a:rPr lang="en-GB" dirty="0" err="1"/>
                  <a:t>Eg</a:t>
                </a:r>
                <a:r>
                  <a:rPr lang="en-GB" dirty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849" y="2887662"/>
                <a:ext cx="2161457" cy="1316899"/>
              </a:xfrm>
              <a:prstGeom prst="rect">
                <a:avLst/>
              </a:prstGeom>
              <a:blipFill>
                <a:blip r:embed="rId4"/>
                <a:stretch>
                  <a:fillRect l="-2542" t="-2778" r="-1412" b="-23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667237" y="5349957"/>
            <a:ext cx="171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61, 63-70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056353" y="4943183"/>
                <a:ext cx="4321603" cy="1349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GB" sz="140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1400" dirty="0"/>
                  <a:t> of 56.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1400" dirty="0"/>
                  <a:t> of a number is 36, what is the original number?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Order the following in ascending order:</a:t>
                </a:r>
              </a:p>
              <a:p>
                <a:r>
                  <a:rPr lang="en-GB" sz="1400" dirty="0"/>
                  <a:t> </a:t>
                </a:r>
              </a:p>
              <a:p>
                <a:r>
                  <a:rPr lang="en-GB" sz="1400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353" y="4943183"/>
                <a:ext cx="4321603" cy="1349665"/>
              </a:xfrm>
              <a:prstGeom prst="rect">
                <a:avLst/>
              </a:prstGeom>
              <a:blipFill>
                <a:blip r:embed="rId5"/>
                <a:stretch>
                  <a:fillRect l="-4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567102" y="4983121"/>
            <a:ext cx="1291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Fraction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Equivalent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Reciprocal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Numerator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Denominator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99595" y="1669932"/>
            <a:ext cx="2241562" cy="903902"/>
            <a:chOff x="67935" y="3305741"/>
            <a:chExt cx="2241562" cy="9039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67935" y="3305741"/>
                  <a:ext cx="472950" cy="90390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35" y="3305741"/>
                  <a:ext cx="472950" cy="90390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741504" y="3435156"/>
              <a:ext cx="1567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u="sng" dirty="0"/>
                <a:t>Numerator</a:t>
              </a:r>
            </a:p>
            <a:p>
              <a:pPr algn="ctr"/>
              <a:r>
                <a:rPr lang="en-GB" sz="2000" dirty="0"/>
                <a:t>Denominator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87683" y="3748983"/>
              <a:ext cx="383177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40154" y="1334736"/>
                <a:ext cx="1650516" cy="441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of 65: 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154" y="1334736"/>
                <a:ext cx="1650516" cy="441018"/>
              </a:xfrm>
              <a:prstGeom prst="rect">
                <a:avLst/>
              </a:prstGeom>
              <a:blipFill>
                <a:blip r:embed="rId8"/>
                <a:stretch>
                  <a:fillRect l="-2222" r="-1111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545703" y="2014667"/>
                <a:ext cx="14558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65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÷5=13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×4=52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703" y="2014667"/>
                <a:ext cx="1455847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380915" y="1790957"/>
            <a:ext cx="1204943" cy="546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184646" y="2457599"/>
            <a:ext cx="1653760" cy="546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4278087" y="1764730"/>
            <a:ext cx="2624013" cy="1258695"/>
            <a:chOff x="3135086" y="1764729"/>
            <a:chExt cx="2624013" cy="1258695"/>
          </a:xfrm>
        </p:grpSpPr>
        <p:sp>
          <p:nvSpPr>
            <p:cNvPr id="14" name="TextBox 13"/>
            <p:cNvSpPr txBox="1"/>
            <p:nvPr/>
          </p:nvSpPr>
          <p:spPr>
            <a:xfrm>
              <a:off x="4201044" y="1764729"/>
              <a:ext cx="13249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/>
                <a:t>Divide by the </a:t>
              </a:r>
            </a:p>
            <a:p>
              <a:pPr algn="ctr"/>
              <a:r>
                <a:rPr lang="en-GB" sz="1600" dirty="0"/>
                <a:t>denominator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7967" y="2438649"/>
              <a:ext cx="17911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Multiply this by the </a:t>
              </a:r>
            </a:p>
            <a:p>
              <a:pPr algn="ctr"/>
              <a:r>
                <a:rPr lang="en-GB" sz="1600" dirty="0"/>
                <a:t>numerator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213463" y="1907177"/>
              <a:ext cx="987581" cy="2090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31" idx="1"/>
            </p:cNvCxnSpPr>
            <p:nvPr/>
          </p:nvCxnSpPr>
          <p:spPr>
            <a:xfrm flipH="1" flipV="1">
              <a:off x="3135086" y="2565444"/>
              <a:ext cx="906560" cy="1655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3531523" y="3064573"/>
                <a:ext cx="3370576" cy="6872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/>
                  <a:t> of a number is 52, what is the original number? </a:t>
                </a: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523" y="3064573"/>
                <a:ext cx="3370576" cy="687239"/>
              </a:xfrm>
              <a:prstGeom prst="rect">
                <a:avLst/>
              </a:prstGeom>
              <a:blipFill>
                <a:blip r:embed="rId10"/>
                <a:stretch>
                  <a:fillRect l="-904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7175551" y="1669933"/>
            <a:ext cx="0" cy="3006571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40155" y="3058924"/>
            <a:ext cx="3635397" cy="5648"/>
          </a:xfrm>
          <a:prstGeom prst="line">
            <a:avLst/>
          </a:prstGeom>
          <a:ln w="1905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547758" y="3797135"/>
                <a:ext cx="145584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52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÷4=13</m:t>
                      </m:r>
                    </m:oMath>
                  </m:oMathPara>
                </a14:m>
                <a:endParaRPr lang="en-GB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×5=65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758" y="3797135"/>
                <a:ext cx="1455847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5291790" y="3380640"/>
            <a:ext cx="1324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Divide by the </a:t>
            </a:r>
          </a:p>
          <a:p>
            <a:pPr algn="ctr"/>
            <a:r>
              <a:rPr lang="en-GB" sz="1600" dirty="0"/>
              <a:t>numerator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10967" y="4176486"/>
            <a:ext cx="1791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Multiply this by the </a:t>
            </a:r>
          </a:p>
          <a:p>
            <a:pPr algn="ctr"/>
            <a:r>
              <a:rPr lang="en-GB" sz="1600" dirty="0"/>
              <a:t>denominator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356464" y="3688558"/>
            <a:ext cx="987581" cy="2090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278086" y="4346825"/>
            <a:ext cx="906560" cy="165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387590" y="3389349"/>
            <a:ext cx="1180850" cy="516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198361" y="4203625"/>
            <a:ext cx="1640045" cy="516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875051" y="2197108"/>
                <a:ext cx="2114681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051" y="2197108"/>
                <a:ext cx="2114681" cy="5339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7233556" y="1764729"/>
            <a:ext cx="3593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Order these fractions in ascending order: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7845860" y="2981767"/>
                <a:ext cx="2210862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000" dirty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000" dirty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000" dirty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60" y="2981767"/>
                <a:ext cx="2210862" cy="5339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7965827" y="2651072"/>
            <a:ext cx="417102" cy="385901"/>
            <a:chOff x="6682987" y="2244921"/>
            <a:chExt cx="417102" cy="385901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6731726" y="2320413"/>
              <a:ext cx="0" cy="310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682987" y="2244921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×6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474273" y="2628676"/>
            <a:ext cx="534121" cy="385901"/>
            <a:chOff x="6682987" y="2244921"/>
            <a:chExt cx="534121" cy="38590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6731726" y="2320413"/>
              <a:ext cx="0" cy="310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682987" y="2244921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×15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148475" y="2651072"/>
            <a:ext cx="417102" cy="385901"/>
            <a:chOff x="6682987" y="2244921"/>
            <a:chExt cx="417102" cy="385901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6731726" y="2320413"/>
              <a:ext cx="0" cy="310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6682987" y="2244921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×5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722526" y="2661424"/>
            <a:ext cx="417102" cy="385901"/>
            <a:chOff x="6682987" y="2244921"/>
            <a:chExt cx="417102" cy="385901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6731726" y="2320413"/>
              <a:ext cx="0" cy="310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682987" y="2244921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×2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886648" y="3466706"/>
            <a:ext cx="301686" cy="369332"/>
            <a:chOff x="6442557" y="3408191"/>
            <a:chExt cx="301686" cy="369332"/>
          </a:xfrm>
        </p:grpSpPr>
        <p:sp>
          <p:nvSpPr>
            <p:cNvPr id="61" name="TextBox 60"/>
            <p:cNvSpPr txBox="1"/>
            <p:nvPr/>
          </p:nvSpPr>
          <p:spPr>
            <a:xfrm>
              <a:off x="6442557" y="34081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6468301" y="3461625"/>
              <a:ext cx="254716" cy="29889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629391" y="3470722"/>
            <a:ext cx="301686" cy="369332"/>
            <a:chOff x="6442557" y="3408191"/>
            <a:chExt cx="301686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6442557" y="34081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6468301" y="3461625"/>
              <a:ext cx="254716" cy="29889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411000" y="3465074"/>
            <a:ext cx="301686" cy="369332"/>
            <a:chOff x="6442557" y="3408191"/>
            <a:chExt cx="301686" cy="369332"/>
          </a:xfrm>
        </p:grpSpPr>
        <p:sp>
          <p:nvSpPr>
            <p:cNvPr id="79" name="TextBox 78"/>
            <p:cNvSpPr txBox="1"/>
            <p:nvPr/>
          </p:nvSpPr>
          <p:spPr>
            <a:xfrm>
              <a:off x="6442557" y="34081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468301" y="3461625"/>
              <a:ext cx="254716" cy="29889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076270" y="3465980"/>
            <a:ext cx="301686" cy="369332"/>
            <a:chOff x="6442557" y="3408191"/>
            <a:chExt cx="301686" cy="369332"/>
          </a:xfrm>
        </p:grpSpPr>
        <p:sp>
          <p:nvSpPr>
            <p:cNvPr id="82" name="TextBox 81"/>
            <p:cNvSpPr txBox="1"/>
            <p:nvPr/>
          </p:nvSpPr>
          <p:spPr>
            <a:xfrm>
              <a:off x="6442557" y="340819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6468301" y="3461625"/>
              <a:ext cx="254716" cy="29889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8474273" y="5585936"/>
                <a:ext cx="1941557" cy="5339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273" y="5585936"/>
                <a:ext cx="1941557" cy="5339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7207683" y="3968286"/>
            <a:ext cx="3611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To be able to compare fractions we must have a </a:t>
            </a:r>
            <a:r>
              <a:rPr lang="en-GB" sz="1600" b="1" dirty="0"/>
              <a:t>common denominator</a:t>
            </a:r>
          </a:p>
        </p:txBody>
      </p:sp>
    </p:spTree>
    <p:extLst>
      <p:ext uri="{BB962C8B-B14F-4D97-AF65-F5344CB8AC3E}">
        <p14:creationId xmlns:p14="http://schemas.microsoft.com/office/powerpoint/2010/main" val="306866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OPERATIONS WITH FRACTIONS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Key Concepts</a:t>
            </a:r>
          </a:p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692619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30593" y="4219209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84218" y="4850278"/>
            <a:ext cx="5682053" cy="146102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84218" y="6410607"/>
                <a:ext cx="5682053" cy="37010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 A  1) </a:t>
                </a:r>
                <a14:m>
                  <m:oMath xmlns:m="http://schemas.openxmlformats.org/officeDocument/2006/math">
                    <m:r>
                      <a:rPr lang="en-GB" sz="1200" dirty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200" dirty="0"/>
                  <a:t>   2) </a:t>
                </a:r>
                <a14:m>
                  <m:oMath xmlns:m="http://schemas.openxmlformats.org/officeDocument/2006/math">
                    <m:r>
                      <a:rPr lang="en-GB" sz="1200" dirty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1200" dirty="0"/>
                  <a:t>   3) </a:t>
                </a:r>
                <a14:m>
                  <m:oMath xmlns:m="http://schemas.openxmlformats.org/officeDocument/2006/math">
                    <m:r>
                      <a:rPr lang="en-GB" sz="1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200" dirty="0"/>
                  <a:t>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en-GB" sz="1200" dirty="0"/>
                  <a:t>   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200" dirty="0"/>
                  <a:t>   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200" dirty="0"/>
                  <a:t>   7)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2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84218" y="6410607"/>
                <a:ext cx="5682053" cy="3701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6" y="1172022"/>
            <a:ext cx="7460044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1197590" y="3575438"/>
                <a:ext cx="2308637" cy="1172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200" dirty="0"/>
                  <a:t>A </a:t>
                </a:r>
                <a:r>
                  <a:rPr lang="en-GB" sz="1200" b="1" dirty="0"/>
                  <a:t>reciprocal</a:t>
                </a:r>
                <a:r>
                  <a:rPr lang="en-GB" sz="1200" dirty="0"/>
                  <a:t> is the value that when multiplied by another gives the answer of 1.</a:t>
                </a:r>
              </a:p>
              <a:p>
                <a:r>
                  <a:rPr lang="en-GB" sz="1200" dirty="0" err="1"/>
                  <a:t>Eg</a:t>
                </a:r>
                <a:r>
                  <a:rPr lang="en-GB" sz="1200" dirty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200" dirty="0"/>
                  <a:t> is the reciprocal of 8.</a:t>
                </a:r>
              </a:p>
              <a:p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200" dirty="0"/>
                  <a:t> is the reciprocal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90" y="3575438"/>
                <a:ext cx="2308637" cy="1172180"/>
              </a:xfrm>
              <a:prstGeom prst="rect">
                <a:avLst/>
              </a:prstGeom>
              <a:blipFill>
                <a:blip r:embed="rId4"/>
                <a:stretch>
                  <a:fillRect t="-521" b="-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667237" y="5349957"/>
            <a:ext cx="1715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2A7DF"/>
                </a:solidFill>
              </a:rPr>
              <a:t>61, 63-70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345093" y="4937056"/>
                <a:ext cx="1694268" cy="1449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mbria Math" panose="02040503050406030204" pitchFamily="18" charset="0"/>
                  </a:rPr>
                  <a:t>Calculate: </a:t>
                </a:r>
              </a:p>
              <a:p>
                <a:pPr marL="514350" indent="-51435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/>
                  <a:t>	</a:t>
                </a:r>
              </a:p>
              <a:p>
                <a:r>
                  <a:rPr lang="en-GB" sz="1400" dirty="0"/>
                  <a:t>    </a:t>
                </a:r>
                <a:endParaRPr lang="en-GB" sz="14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>
                          <a:latin typeface="Cambria Math" panose="02040503050406030204" pitchFamily="18" charset="0"/>
                        </a:rPr>
                        <m:t>2)         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−1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093" y="4937056"/>
                <a:ext cx="1694268" cy="1449115"/>
              </a:xfrm>
              <a:prstGeom prst="rect">
                <a:avLst/>
              </a:prstGeom>
              <a:blipFill>
                <a:blip r:embed="rId5"/>
                <a:stretch>
                  <a:fillRect l="-1079" t="-1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33062" y="1416470"/>
                <a:ext cx="1516733" cy="359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</a:t>
                </a:r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062" y="1416470"/>
                <a:ext cx="1516733" cy="3593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471226" y="1416470"/>
                <a:ext cx="1516733" cy="3593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</a:t>
                </a:r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226" y="1416470"/>
                <a:ext cx="1516733" cy="35932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4711176" y="3195288"/>
            <a:ext cx="948086" cy="0"/>
          </a:xfrm>
          <a:prstGeom prst="straightConnector1">
            <a:avLst/>
          </a:prstGeom>
          <a:ln w="19050">
            <a:solidFill>
              <a:srgbClr val="87022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2589" y="2772898"/>
            <a:ext cx="118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Find a common 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</a:rPr>
              <a:t>denominator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42672" y="2103207"/>
            <a:ext cx="1285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Convert into an 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</a:rPr>
              <a:t>improper fraction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11176" y="2546499"/>
            <a:ext cx="948086" cy="0"/>
          </a:xfrm>
          <a:prstGeom prst="straightConnector1">
            <a:avLst/>
          </a:prstGeom>
          <a:ln w="19050">
            <a:solidFill>
              <a:srgbClr val="87022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95003" y="4123820"/>
            <a:ext cx="1280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Convert back into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</a:rPr>
              <a:t>a mixed number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676340" y="4585484"/>
            <a:ext cx="948086" cy="0"/>
          </a:xfrm>
          <a:prstGeom prst="straightConnector1">
            <a:avLst/>
          </a:prstGeom>
          <a:ln w="19050">
            <a:solidFill>
              <a:srgbClr val="87022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94863" y="1332411"/>
            <a:ext cx="26126" cy="3352800"/>
          </a:xfrm>
          <a:prstGeom prst="line">
            <a:avLst/>
          </a:prstGeom>
          <a:ln w="1270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665466" y="1400744"/>
                <a:ext cx="1516733" cy="3449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</a:t>
                </a:r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</a:t>
                </a:r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5466" y="1400744"/>
                <a:ext cx="1516733" cy="34495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7183601" y="2966054"/>
            <a:ext cx="525004" cy="382859"/>
            <a:chOff x="8827406" y="3299116"/>
            <a:chExt cx="525004" cy="382859"/>
          </a:xfrm>
        </p:grpSpPr>
        <p:sp>
          <p:nvSpPr>
            <p:cNvPr id="42" name="Curved Down Arrow 41"/>
            <p:cNvSpPr/>
            <p:nvPr/>
          </p:nvSpPr>
          <p:spPr>
            <a:xfrm>
              <a:off x="8827406" y="3299116"/>
              <a:ext cx="525004" cy="111416"/>
            </a:xfrm>
            <a:prstGeom prst="curvedDownArrow">
              <a:avLst/>
            </a:prstGeom>
            <a:solidFill>
              <a:srgbClr val="87022F"/>
            </a:solidFill>
            <a:ln>
              <a:solidFill>
                <a:srgbClr val="87022F"/>
              </a:solidFill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43321" y="3312643"/>
              <a:ext cx="2300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×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85932" y="2026807"/>
            <a:ext cx="576797" cy="424601"/>
            <a:chOff x="8302265" y="2418691"/>
            <a:chExt cx="576797" cy="424601"/>
          </a:xfrm>
        </p:grpSpPr>
        <p:sp>
          <p:nvSpPr>
            <p:cNvPr id="17" name="Curved Down Arrow 16"/>
            <p:cNvSpPr/>
            <p:nvPr/>
          </p:nvSpPr>
          <p:spPr>
            <a:xfrm>
              <a:off x="8302265" y="2690134"/>
              <a:ext cx="576797" cy="153158"/>
            </a:xfrm>
            <a:prstGeom prst="curvedDownArrow">
              <a:avLst/>
            </a:prstGeom>
            <a:solidFill>
              <a:srgbClr val="87022F"/>
            </a:solidFill>
            <a:ln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40622" y="241869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×</a:t>
              </a:r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8241727" y="1345361"/>
            <a:ext cx="26126" cy="3352800"/>
          </a:xfrm>
          <a:prstGeom prst="line">
            <a:avLst/>
          </a:prstGeom>
          <a:ln w="12700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8096595" y="1429224"/>
                <a:ext cx="1516733" cy="357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     </a:t>
                </a:r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    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595" y="1429224"/>
                <a:ext cx="1516733" cy="3576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Curved Left Arrow 43"/>
          <p:cNvSpPr/>
          <p:nvPr/>
        </p:nvSpPr>
        <p:spPr>
          <a:xfrm>
            <a:off x="9175422" y="2298249"/>
            <a:ext cx="166969" cy="344724"/>
          </a:xfrm>
          <a:prstGeom prst="curvedLeftArrow">
            <a:avLst/>
          </a:prstGeom>
          <a:solidFill>
            <a:srgbClr val="87022F"/>
          </a:solidFill>
          <a:ln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312797" y="2270641"/>
            <a:ext cx="173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Find the reciprocal</a:t>
            </a:r>
          </a:p>
          <a:p>
            <a:pPr algn="ctr"/>
            <a:r>
              <a:rPr lang="en-GB" sz="1200" dirty="0">
                <a:solidFill>
                  <a:srgbClr val="C00000"/>
                </a:solidFill>
              </a:rPr>
              <a:t>of the second fraction….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601037" y="3021762"/>
            <a:ext cx="1069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C00000"/>
                </a:solidFill>
              </a:rPr>
              <a:t>…and multiply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7100237" y="5186477"/>
                <a:ext cx="1694268" cy="1018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 startAt="3"/>
                </a:pP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ea typeface="Cambria Math" panose="02040503050406030204" pitchFamily="18" charset="0"/>
                </a:endParaRPr>
              </a:p>
              <a:p>
                <a:endParaRPr lang="en-GB" sz="14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)    </m:t>
                      </m:r>
                      <m:r>
                        <a:rPr lang="en-GB" sz="1400"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237" y="5186477"/>
                <a:ext cx="1694268" cy="1018484"/>
              </a:xfrm>
              <a:prstGeom prst="rect">
                <a:avLst/>
              </a:prstGeom>
              <a:blipFill>
                <a:blip r:embed="rId10"/>
                <a:stretch>
                  <a:fillRect l="-1079" b="-5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494352" y="4985229"/>
                <a:ext cx="2237951" cy="1044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is the reciprocal of:</a:t>
                </a:r>
              </a:p>
              <a:p>
                <a:r>
                  <a:rPr lang="en-GB" sz="1400" dirty="0">
                    <a:ea typeface="Cambria Math" panose="02040503050406030204" pitchFamily="18" charset="0"/>
                  </a:rPr>
                  <a:t>5)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ea typeface="Cambria Math" panose="02040503050406030204" pitchFamily="18" charset="0"/>
                  </a:rPr>
                  <a:t>             7)  0.75</a:t>
                </a:r>
              </a:p>
              <a:p>
                <a:endParaRPr lang="en-GB" sz="140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>
                          <a:latin typeface="Cambria Math" panose="02040503050406030204" pitchFamily="18" charset="0"/>
                        </a:rPr>
                        <m:t>6) 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352" y="4985229"/>
                <a:ext cx="2237951" cy="1044388"/>
              </a:xfrm>
              <a:prstGeom prst="rect">
                <a:avLst/>
              </a:prstGeom>
              <a:blipFill>
                <a:blip r:embed="rId11"/>
                <a:stretch>
                  <a:fillRect l="-815" t="-1754" b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446768" y="4860812"/>
            <a:ext cx="179087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Fraction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Equivalent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Reciprocal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Numerator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Denominator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Improper/Top heavy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Mixed number</a:t>
            </a:r>
            <a:endParaRPr lang="en-GB" sz="1400" dirty="0"/>
          </a:p>
          <a:p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60419" y="1618691"/>
                <a:ext cx="2317888" cy="722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 </a:t>
                </a:r>
                <a:r>
                  <a:rPr lang="en-GB" sz="1200" b="1" dirty="0"/>
                  <a:t>improper fraction </a:t>
                </a:r>
                <a:r>
                  <a:rPr lang="en-GB" sz="1200" dirty="0"/>
                  <a:t>is when the numerator is larger than the denominator e.g.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419" y="1618691"/>
                <a:ext cx="2317888" cy="722827"/>
              </a:xfrm>
              <a:prstGeom prst="rect">
                <a:avLst/>
              </a:prstGeom>
              <a:blipFill>
                <a:blip r:embed="rId12"/>
                <a:stretch>
                  <a:fillRect t="-847" b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1167549" y="2518582"/>
                <a:ext cx="2317888" cy="87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Converting from a mixed number into an improper fraction</a:t>
                </a:r>
                <a:r>
                  <a:rPr lang="en-GB" sz="12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×5</m:t>
                              </m:r>
                            </m:e>
                          </m:d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549" y="2518582"/>
                <a:ext cx="2317888" cy="879793"/>
              </a:xfrm>
              <a:prstGeom prst="rect">
                <a:avLst/>
              </a:prstGeom>
              <a:blipFill>
                <a:blip r:embed="rId13"/>
                <a:stretch>
                  <a:fillRect l="-263" b="-6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677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439</Words>
  <Application>Microsoft Office PowerPoint</Application>
  <PresentationFormat>Widescreen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6</cp:revision>
  <dcterms:created xsi:type="dcterms:W3CDTF">2023-03-29T13:41:02Z</dcterms:created>
  <dcterms:modified xsi:type="dcterms:W3CDTF">2023-03-29T14:00:39Z</dcterms:modified>
</cp:coreProperties>
</file>