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9A4C2-19D2-403C-97E3-CEED70BEFC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181A9C1-A5D9-4A0F-8A42-AF607418DA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6081D53-1E72-4513-924B-DC3105763A3B}"/>
              </a:ext>
            </a:extLst>
          </p:cNvPr>
          <p:cNvSpPr>
            <a:spLocks noGrp="1"/>
          </p:cNvSpPr>
          <p:nvPr>
            <p:ph type="dt" sz="half" idx="10"/>
          </p:nvPr>
        </p:nvSpPr>
        <p:spPr/>
        <p:txBody>
          <a:bodyPr/>
          <a:lstStyle/>
          <a:p>
            <a:fld id="{43404BD2-8A7C-45B1-B201-85A0A8E47692}" type="datetimeFigureOut">
              <a:rPr lang="en-GB" smtClean="0"/>
              <a:t>22/05/2023</a:t>
            </a:fld>
            <a:endParaRPr lang="en-GB"/>
          </a:p>
        </p:txBody>
      </p:sp>
      <p:sp>
        <p:nvSpPr>
          <p:cNvPr id="5" name="Footer Placeholder 4">
            <a:extLst>
              <a:ext uri="{FF2B5EF4-FFF2-40B4-BE49-F238E27FC236}">
                <a16:creationId xmlns:a16="http://schemas.microsoft.com/office/drawing/2014/main" id="{1F94EE77-44D8-4AEB-AFB1-2E66848B3C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E77689-8D3A-4C7E-849F-091CCD83DAFA}"/>
              </a:ext>
            </a:extLst>
          </p:cNvPr>
          <p:cNvSpPr>
            <a:spLocks noGrp="1"/>
          </p:cNvSpPr>
          <p:nvPr>
            <p:ph type="sldNum" sz="quarter" idx="12"/>
          </p:nvPr>
        </p:nvSpPr>
        <p:spPr/>
        <p:txBody>
          <a:bodyPr/>
          <a:lstStyle/>
          <a:p>
            <a:fld id="{25346927-D3B7-4A8E-AE1C-99E5F7183A62}" type="slidenum">
              <a:rPr lang="en-GB" smtClean="0"/>
              <a:t>‹#›</a:t>
            </a:fld>
            <a:endParaRPr lang="en-GB"/>
          </a:p>
        </p:txBody>
      </p:sp>
    </p:spTree>
    <p:extLst>
      <p:ext uri="{BB962C8B-B14F-4D97-AF65-F5344CB8AC3E}">
        <p14:creationId xmlns:p14="http://schemas.microsoft.com/office/powerpoint/2010/main" val="3535269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FE862-26F2-4A70-B84E-B5CD19505F0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6A2F2FD-C3D1-4200-B89F-A4E92D5B13E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CFAAEA-B969-4492-A88C-F11099D17469}"/>
              </a:ext>
            </a:extLst>
          </p:cNvPr>
          <p:cNvSpPr>
            <a:spLocks noGrp="1"/>
          </p:cNvSpPr>
          <p:nvPr>
            <p:ph type="dt" sz="half" idx="10"/>
          </p:nvPr>
        </p:nvSpPr>
        <p:spPr/>
        <p:txBody>
          <a:bodyPr/>
          <a:lstStyle/>
          <a:p>
            <a:fld id="{43404BD2-8A7C-45B1-B201-85A0A8E47692}" type="datetimeFigureOut">
              <a:rPr lang="en-GB" smtClean="0"/>
              <a:t>22/05/2023</a:t>
            </a:fld>
            <a:endParaRPr lang="en-GB"/>
          </a:p>
        </p:txBody>
      </p:sp>
      <p:sp>
        <p:nvSpPr>
          <p:cNvPr id="5" name="Footer Placeholder 4">
            <a:extLst>
              <a:ext uri="{FF2B5EF4-FFF2-40B4-BE49-F238E27FC236}">
                <a16:creationId xmlns:a16="http://schemas.microsoft.com/office/drawing/2014/main" id="{82276D02-11AB-4766-923A-97F7F0ED42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7D16E1-4254-4BFF-983D-99482339ED03}"/>
              </a:ext>
            </a:extLst>
          </p:cNvPr>
          <p:cNvSpPr>
            <a:spLocks noGrp="1"/>
          </p:cNvSpPr>
          <p:nvPr>
            <p:ph type="sldNum" sz="quarter" idx="12"/>
          </p:nvPr>
        </p:nvSpPr>
        <p:spPr/>
        <p:txBody>
          <a:bodyPr/>
          <a:lstStyle/>
          <a:p>
            <a:fld id="{25346927-D3B7-4A8E-AE1C-99E5F7183A62}" type="slidenum">
              <a:rPr lang="en-GB" smtClean="0"/>
              <a:t>‹#›</a:t>
            </a:fld>
            <a:endParaRPr lang="en-GB"/>
          </a:p>
        </p:txBody>
      </p:sp>
    </p:spTree>
    <p:extLst>
      <p:ext uri="{BB962C8B-B14F-4D97-AF65-F5344CB8AC3E}">
        <p14:creationId xmlns:p14="http://schemas.microsoft.com/office/powerpoint/2010/main" val="3153197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82F9B1-E5B8-4617-9B71-6ACB0F2E630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4A9B58-F3C3-4B6B-9649-765CBB87979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E37FCB-3117-484C-A303-3C88BAC47597}"/>
              </a:ext>
            </a:extLst>
          </p:cNvPr>
          <p:cNvSpPr>
            <a:spLocks noGrp="1"/>
          </p:cNvSpPr>
          <p:nvPr>
            <p:ph type="dt" sz="half" idx="10"/>
          </p:nvPr>
        </p:nvSpPr>
        <p:spPr/>
        <p:txBody>
          <a:bodyPr/>
          <a:lstStyle/>
          <a:p>
            <a:fld id="{43404BD2-8A7C-45B1-B201-85A0A8E47692}" type="datetimeFigureOut">
              <a:rPr lang="en-GB" smtClean="0"/>
              <a:t>22/05/2023</a:t>
            </a:fld>
            <a:endParaRPr lang="en-GB"/>
          </a:p>
        </p:txBody>
      </p:sp>
      <p:sp>
        <p:nvSpPr>
          <p:cNvPr id="5" name="Footer Placeholder 4">
            <a:extLst>
              <a:ext uri="{FF2B5EF4-FFF2-40B4-BE49-F238E27FC236}">
                <a16:creationId xmlns:a16="http://schemas.microsoft.com/office/drawing/2014/main" id="{17ACBCDA-3254-41B6-8036-8DD9DF535F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E2849E-F680-42EA-9713-5A40E382B4F6}"/>
              </a:ext>
            </a:extLst>
          </p:cNvPr>
          <p:cNvSpPr>
            <a:spLocks noGrp="1"/>
          </p:cNvSpPr>
          <p:nvPr>
            <p:ph type="sldNum" sz="quarter" idx="12"/>
          </p:nvPr>
        </p:nvSpPr>
        <p:spPr/>
        <p:txBody>
          <a:bodyPr/>
          <a:lstStyle/>
          <a:p>
            <a:fld id="{25346927-D3B7-4A8E-AE1C-99E5F7183A62}" type="slidenum">
              <a:rPr lang="en-GB" smtClean="0"/>
              <a:t>‹#›</a:t>
            </a:fld>
            <a:endParaRPr lang="en-GB"/>
          </a:p>
        </p:txBody>
      </p:sp>
    </p:spTree>
    <p:extLst>
      <p:ext uri="{BB962C8B-B14F-4D97-AF65-F5344CB8AC3E}">
        <p14:creationId xmlns:p14="http://schemas.microsoft.com/office/powerpoint/2010/main" val="2701183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544A8-6218-477C-ABC1-E43FD52D50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2931CE-F5BF-49CB-BE92-F603BF8FC1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88D482-DFAF-4CC6-B24F-D464B950B5FA}"/>
              </a:ext>
            </a:extLst>
          </p:cNvPr>
          <p:cNvSpPr>
            <a:spLocks noGrp="1"/>
          </p:cNvSpPr>
          <p:nvPr>
            <p:ph type="dt" sz="half" idx="10"/>
          </p:nvPr>
        </p:nvSpPr>
        <p:spPr/>
        <p:txBody>
          <a:bodyPr/>
          <a:lstStyle/>
          <a:p>
            <a:fld id="{43404BD2-8A7C-45B1-B201-85A0A8E47692}" type="datetimeFigureOut">
              <a:rPr lang="en-GB" smtClean="0"/>
              <a:t>22/05/2023</a:t>
            </a:fld>
            <a:endParaRPr lang="en-GB"/>
          </a:p>
        </p:txBody>
      </p:sp>
      <p:sp>
        <p:nvSpPr>
          <p:cNvPr id="5" name="Footer Placeholder 4">
            <a:extLst>
              <a:ext uri="{FF2B5EF4-FFF2-40B4-BE49-F238E27FC236}">
                <a16:creationId xmlns:a16="http://schemas.microsoft.com/office/drawing/2014/main" id="{51B6F15E-1A4B-41DB-BCC7-9F98F6FC75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92E24C-CAF6-444A-8342-EF70008F7D81}"/>
              </a:ext>
            </a:extLst>
          </p:cNvPr>
          <p:cNvSpPr>
            <a:spLocks noGrp="1"/>
          </p:cNvSpPr>
          <p:nvPr>
            <p:ph type="sldNum" sz="quarter" idx="12"/>
          </p:nvPr>
        </p:nvSpPr>
        <p:spPr/>
        <p:txBody>
          <a:bodyPr/>
          <a:lstStyle/>
          <a:p>
            <a:fld id="{25346927-D3B7-4A8E-AE1C-99E5F7183A62}" type="slidenum">
              <a:rPr lang="en-GB" smtClean="0"/>
              <a:t>‹#›</a:t>
            </a:fld>
            <a:endParaRPr lang="en-GB"/>
          </a:p>
        </p:txBody>
      </p:sp>
    </p:spTree>
    <p:extLst>
      <p:ext uri="{BB962C8B-B14F-4D97-AF65-F5344CB8AC3E}">
        <p14:creationId xmlns:p14="http://schemas.microsoft.com/office/powerpoint/2010/main" val="721009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3804B-C588-4AE6-860F-01F694285C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5FEAD10-D58E-4938-89E4-9D0452AF3E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A2BE3CD-98F7-4D23-B3DC-00A6394DE739}"/>
              </a:ext>
            </a:extLst>
          </p:cNvPr>
          <p:cNvSpPr>
            <a:spLocks noGrp="1"/>
          </p:cNvSpPr>
          <p:nvPr>
            <p:ph type="dt" sz="half" idx="10"/>
          </p:nvPr>
        </p:nvSpPr>
        <p:spPr/>
        <p:txBody>
          <a:bodyPr/>
          <a:lstStyle/>
          <a:p>
            <a:fld id="{43404BD2-8A7C-45B1-B201-85A0A8E47692}" type="datetimeFigureOut">
              <a:rPr lang="en-GB" smtClean="0"/>
              <a:t>22/05/2023</a:t>
            </a:fld>
            <a:endParaRPr lang="en-GB"/>
          </a:p>
        </p:txBody>
      </p:sp>
      <p:sp>
        <p:nvSpPr>
          <p:cNvPr id="5" name="Footer Placeholder 4">
            <a:extLst>
              <a:ext uri="{FF2B5EF4-FFF2-40B4-BE49-F238E27FC236}">
                <a16:creationId xmlns:a16="http://schemas.microsoft.com/office/drawing/2014/main" id="{DFA340F8-EDB6-4F21-9595-16F9013889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FE6BFE-60A3-4C3C-8D9D-29FE644958D8}"/>
              </a:ext>
            </a:extLst>
          </p:cNvPr>
          <p:cNvSpPr>
            <a:spLocks noGrp="1"/>
          </p:cNvSpPr>
          <p:nvPr>
            <p:ph type="sldNum" sz="quarter" idx="12"/>
          </p:nvPr>
        </p:nvSpPr>
        <p:spPr/>
        <p:txBody>
          <a:bodyPr/>
          <a:lstStyle/>
          <a:p>
            <a:fld id="{25346927-D3B7-4A8E-AE1C-99E5F7183A62}" type="slidenum">
              <a:rPr lang="en-GB" smtClean="0"/>
              <a:t>‹#›</a:t>
            </a:fld>
            <a:endParaRPr lang="en-GB"/>
          </a:p>
        </p:txBody>
      </p:sp>
    </p:spTree>
    <p:extLst>
      <p:ext uri="{BB962C8B-B14F-4D97-AF65-F5344CB8AC3E}">
        <p14:creationId xmlns:p14="http://schemas.microsoft.com/office/powerpoint/2010/main" val="2340380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1D1B7-51BD-4B30-A052-CB7FB7C521D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EBB61B-3EF3-4889-9E02-C6E32D4F271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A393BFB-71CA-468F-9F2F-926CF978A38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D9CDAA2-2F78-4E83-8A29-7CEEF4273D1B}"/>
              </a:ext>
            </a:extLst>
          </p:cNvPr>
          <p:cNvSpPr>
            <a:spLocks noGrp="1"/>
          </p:cNvSpPr>
          <p:nvPr>
            <p:ph type="dt" sz="half" idx="10"/>
          </p:nvPr>
        </p:nvSpPr>
        <p:spPr/>
        <p:txBody>
          <a:bodyPr/>
          <a:lstStyle/>
          <a:p>
            <a:fld id="{43404BD2-8A7C-45B1-B201-85A0A8E47692}" type="datetimeFigureOut">
              <a:rPr lang="en-GB" smtClean="0"/>
              <a:t>22/05/2023</a:t>
            </a:fld>
            <a:endParaRPr lang="en-GB"/>
          </a:p>
        </p:txBody>
      </p:sp>
      <p:sp>
        <p:nvSpPr>
          <p:cNvPr id="6" name="Footer Placeholder 5">
            <a:extLst>
              <a:ext uri="{FF2B5EF4-FFF2-40B4-BE49-F238E27FC236}">
                <a16:creationId xmlns:a16="http://schemas.microsoft.com/office/drawing/2014/main" id="{7A078298-6927-46CE-AB0E-82B521ED6B9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D391D86-2132-4B62-8EFA-1DF7140B783C}"/>
              </a:ext>
            </a:extLst>
          </p:cNvPr>
          <p:cNvSpPr>
            <a:spLocks noGrp="1"/>
          </p:cNvSpPr>
          <p:nvPr>
            <p:ph type="sldNum" sz="quarter" idx="12"/>
          </p:nvPr>
        </p:nvSpPr>
        <p:spPr/>
        <p:txBody>
          <a:bodyPr/>
          <a:lstStyle/>
          <a:p>
            <a:fld id="{25346927-D3B7-4A8E-AE1C-99E5F7183A62}" type="slidenum">
              <a:rPr lang="en-GB" smtClean="0"/>
              <a:t>‹#›</a:t>
            </a:fld>
            <a:endParaRPr lang="en-GB"/>
          </a:p>
        </p:txBody>
      </p:sp>
    </p:spTree>
    <p:extLst>
      <p:ext uri="{BB962C8B-B14F-4D97-AF65-F5344CB8AC3E}">
        <p14:creationId xmlns:p14="http://schemas.microsoft.com/office/powerpoint/2010/main" val="2269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5BCB2-3074-4B0D-9965-450297ED538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DC4044C-9CFA-46BA-87E1-268711C9F9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8E6A5A1-D06B-4F12-8518-A6C7840964C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6462CB4-B514-4676-8DF1-E7E789DF9E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7C2D8EF-C1C9-4DC2-AFAC-9995BE54247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B431ACD-62DD-4DFD-A0EE-44545DC717C9}"/>
              </a:ext>
            </a:extLst>
          </p:cNvPr>
          <p:cNvSpPr>
            <a:spLocks noGrp="1"/>
          </p:cNvSpPr>
          <p:nvPr>
            <p:ph type="dt" sz="half" idx="10"/>
          </p:nvPr>
        </p:nvSpPr>
        <p:spPr/>
        <p:txBody>
          <a:bodyPr/>
          <a:lstStyle/>
          <a:p>
            <a:fld id="{43404BD2-8A7C-45B1-B201-85A0A8E47692}" type="datetimeFigureOut">
              <a:rPr lang="en-GB" smtClean="0"/>
              <a:t>22/05/2023</a:t>
            </a:fld>
            <a:endParaRPr lang="en-GB"/>
          </a:p>
        </p:txBody>
      </p:sp>
      <p:sp>
        <p:nvSpPr>
          <p:cNvPr id="8" name="Footer Placeholder 7">
            <a:extLst>
              <a:ext uri="{FF2B5EF4-FFF2-40B4-BE49-F238E27FC236}">
                <a16:creationId xmlns:a16="http://schemas.microsoft.com/office/drawing/2014/main" id="{58603BA5-3AB5-4640-9E2F-572D26A7A2D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483D83D-7804-4229-8B58-C010D7146E7B}"/>
              </a:ext>
            </a:extLst>
          </p:cNvPr>
          <p:cNvSpPr>
            <a:spLocks noGrp="1"/>
          </p:cNvSpPr>
          <p:nvPr>
            <p:ph type="sldNum" sz="quarter" idx="12"/>
          </p:nvPr>
        </p:nvSpPr>
        <p:spPr/>
        <p:txBody>
          <a:bodyPr/>
          <a:lstStyle/>
          <a:p>
            <a:fld id="{25346927-D3B7-4A8E-AE1C-99E5F7183A62}" type="slidenum">
              <a:rPr lang="en-GB" smtClean="0"/>
              <a:t>‹#›</a:t>
            </a:fld>
            <a:endParaRPr lang="en-GB"/>
          </a:p>
        </p:txBody>
      </p:sp>
    </p:spTree>
    <p:extLst>
      <p:ext uri="{BB962C8B-B14F-4D97-AF65-F5344CB8AC3E}">
        <p14:creationId xmlns:p14="http://schemas.microsoft.com/office/powerpoint/2010/main" val="1200301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BE7A7-0580-4676-ACE1-256E09CDE89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FED5A76-61A8-4114-A079-C653B49594D2}"/>
              </a:ext>
            </a:extLst>
          </p:cNvPr>
          <p:cNvSpPr>
            <a:spLocks noGrp="1"/>
          </p:cNvSpPr>
          <p:nvPr>
            <p:ph type="dt" sz="half" idx="10"/>
          </p:nvPr>
        </p:nvSpPr>
        <p:spPr/>
        <p:txBody>
          <a:bodyPr/>
          <a:lstStyle/>
          <a:p>
            <a:fld id="{43404BD2-8A7C-45B1-B201-85A0A8E47692}" type="datetimeFigureOut">
              <a:rPr lang="en-GB" smtClean="0"/>
              <a:t>22/05/2023</a:t>
            </a:fld>
            <a:endParaRPr lang="en-GB"/>
          </a:p>
        </p:txBody>
      </p:sp>
      <p:sp>
        <p:nvSpPr>
          <p:cNvPr id="4" name="Footer Placeholder 3">
            <a:extLst>
              <a:ext uri="{FF2B5EF4-FFF2-40B4-BE49-F238E27FC236}">
                <a16:creationId xmlns:a16="http://schemas.microsoft.com/office/drawing/2014/main" id="{7980362A-13F0-4086-9D88-9B9BE291507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4C8B4A4-66BE-4F93-B9F6-6FD2FDF4746B}"/>
              </a:ext>
            </a:extLst>
          </p:cNvPr>
          <p:cNvSpPr>
            <a:spLocks noGrp="1"/>
          </p:cNvSpPr>
          <p:nvPr>
            <p:ph type="sldNum" sz="quarter" idx="12"/>
          </p:nvPr>
        </p:nvSpPr>
        <p:spPr/>
        <p:txBody>
          <a:bodyPr/>
          <a:lstStyle/>
          <a:p>
            <a:fld id="{25346927-D3B7-4A8E-AE1C-99E5F7183A62}" type="slidenum">
              <a:rPr lang="en-GB" smtClean="0"/>
              <a:t>‹#›</a:t>
            </a:fld>
            <a:endParaRPr lang="en-GB"/>
          </a:p>
        </p:txBody>
      </p:sp>
    </p:spTree>
    <p:extLst>
      <p:ext uri="{BB962C8B-B14F-4D97-AF65-F5344CB8AC3E}">
        <p14:creationId xmlns:p14="http://schemas.microsoft.com/office/powerpoint/2010/main" val="2229700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2E604C-A358-4485-9672-1AE547FE102F}"/>
              </a:ext>
            </a:extLst>
          </p:cNvPr>
          <p:cNvSpPr>
            <a:spLocks noGrp="1"/>
          </p:cNvSpPr>
          <p:nvPr>
            <p:ph type="dt" sz="half" idx="10"/>
          </p:nvPr>
        </p:nvSpPr>
        <p:spPr/>
        <p:txBody>
          <a:bodyPr/>
          <a:lstStyle/>
          <a:p>
            <a:fld id="{43404BD2-8A7C-45B1-B201-85A0A8E47692}" type="datetimeFigureOut">
              <a:rPr lang="en-GB" smtClean="0"/>
              <a:t>22/05/2023</a:t>
            </a:fld>
            <a:endParaRPr lang="en-GB"/>
          </a:p>
        </p:txBody>
      </p:sp>
      <p:sp>
        <p:nvSpPr>
          <p:cNvPr id="3" name="Footer Placeholder 2">
            <a:extLst>
              <a:ext uri="{FF2B5EF4-FFF2-40B4-BE49-F238E27FC236}">
                <a16:creationId xmlns:a16="http://schemas.microsoft.com/office/drawing/2014/main" id="{85D10DEF-AC56-4D33-8CB9-50FE6B9FBC5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7513179-72AB-4AD7-AC22-094713DB923B}"/>
              </a:ext>
            </a:extLst>
          </p:cNvPr>
          <p:cNvSpPr>
            <a:spLocks noGrp="1"/>
          </p:cNvSpPr>
          <p:nvPr>
            <p:ph type="sldNum" sz="quarter" idx="12"/>
          </p:nvPr>
        </p:nvSpPr>
        <p:spPr/>
        <p:txBody>
          <a:bodyPr/>
          <a:lstStyle/>
          <a:p>
            <a:fld id="{25346927-D3B7-4A8E-AE1C-99E5F7183A62}" type="slidenum">
              <a:rPr lang="en-GB" smtClean="0"/>
              <a:t>‹#›</a:t>
            </a:fld>
            <a:endParaRPr lang="en-GB"/>
          </a:p>
        </p:txBody>
      </p:sp>
    </p:spTree>
    <p:extLst>
      <p:ext uri="{BB962C8B-B14F-4D97-AF65-F5344CB8AC3E}">
        <p14:creationId xmlns:p14="http://schemas.microsoft.com/office/powerpoint/2010/main" val="3226246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908D9-7398-486A-B454-DD86444E74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75A1ECF-4251-4C4D-A539-D11C77B4DE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126D200-2345-4A26-900B-02C1126EC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DDAFD5B-F8EA-496C-A51E-4B46FD53D759}"/>
              </a:ext>
            </a:extLst>
          </p:cNvPr>
          <p:cNvSpPr>
            <a:spLocks noGrp="1"/>
          </p:cNvSpPr>
          <p:nvPr>
            <p:ph type="dt" sz="half" idx="10"/>
          </p:nvPr>
        </p:nvSpPr>
        <p:spPr/>
        <p:txBody>
          <a:bodyPr/>
          <a:lstStyle/>
          <a:p>
            <a:fld id="{43404BD2-8A7C-45B1-B201-85A0A8E47692}" type="datetimeFigureOut">
              <a:rPr lang="en-GB" smtClean="0"/>
              <a:t>22/05/2023</a:t>
            </a:fld>
            <a:endParaRPr lang="en-GB"/>
          </a:p>
        </p:txBody>
      </p:sp>
      <p:sp>
        <p:nvSpPr>
          <p:cNvPr id="6" name="Footer Placeholder 5">
            <a:extLst>
              <a:ext uri="{FF2B5EF4-FFF2-40B4-BE49-F238E27FC236}">
                <a16:creationId xmlns:a16="http://schemas.microsoft.com/office/drawing/2014/main" id="{E7BD27B1-1A22-4353-BFA5-B534DA232C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3BA1AA-D289-4089-BF42-89025E0B0DDE}"/>
              </a:ext>
            </a:extLst>
          </p:cNvPr>
          <p:cNvSpPr>
            <a:spLocks noGrp="1"/>
          </p:cNvSpPr>
          <p:nvPr>
            <p:ph type="sldNum" sz="quarter" idx="12"/>
          </p:nvPr>
        </p:nvSpPr>
        <p:spPr/>
        <p:txBody>
          <a:bodyPr/>
          <a:lstStyle/>
          <a:p>
            <a:fld id="{25346927-D3B7-4A8E-AE1C-99E5F7183A62}" type="slidenum">
              <a:rPr lang="en-GB" smtClean="0"/>
              <a:t>‹#›</a:t>
            </a:fld>
            <a:endParaRPr lang="en-GB"/>
          </a:p>
        </p:txBody>
      </p:sp>
    </p:spTree>
    <p:extLst>
      <p:ext uri="{BB962C8B-B14F-4D97-AF65-F5344CB8AC3E}">
        <p14:creationId xmlns:p14="http://schemas.microsoft.com/office/powerpoint/2010/main" val="3994196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5A42C-6E53-49BB-9D34-0AADBDE837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4654E4D-EED2-44A4-A099-E63C1EC168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B7EA264-7461-4B65-8B73-B12D53EFE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1FB3134-6035-429A-8444-6319A22A956C}"/>
              </a:ext>
            </a:extLst>
          </p:cNvPr>
          <p:cNvSpPr>
            <a:spLocks noGrp="1"/>
          </p:cNvSpPr>
          <p:nvPr>
            <p:ph type="dt" sz="half" idx="10"/>
          </p:nvPr>
        </p:nvSpPr>
        <p:spPr/>
        <p:txBody>
          <a:bodyPr/>
          <a:lstStyle/>
          <a:p>
            <a:fld id="{43404BD2-8A7C-45B1-B201-85A0A8E47692}" type="datetimeFigureOut">
              <a:rPr lang="en-GB" smtClean="0"/>
              <a:t>22/05/2023</a:t>
            </a:fld>
            <a:endParaRPr lang="en-GB"/>
          </a:p>
        </p:txBody>
      </p:sp>
      <p:sp>
        <p:nvSpPr>
          <p:cNvPr id="6" name="Footer Placeholder 5">
            <a:extLst>
              <a:ext uri="{FF2B5EF4-FFF2-40B4-BE49-F238E27FC236}">
                <a16:creationId xmlns:a16="http://schemas.microsoft.com/office/drawing/2014/main" id="{34E797F9-8BA2-471F-BED4-A297CEADBD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E89D3F-891A-4E8C-AEEB-2A9100AAF485}"/>
              </a:ext>
            </a:extLst>
          </p:cNvPr>
          <p:cNvSpPr>
            <a:spLocks noGrp="1"/>
          </p:cNvSpPr>
          <p:nvPr>
            <p:ph type="sldNum" sz="quarter" idx="12"/>
          </p:nvPr>
        </p:nvSpPr>
        <p:spPr/>
        <p:txBody>
          <a:bodyPr/>
          <a:lstStyle/>
          <a:p>
            <a:fld id="{25346927-D3B7-4A8E-AE1C-99E5F7183A62}" type="slidenum">
              <a:rPr lang="en-GB" smtClean="0"/>
              <a:t>‹#›</a:t>
            </a:fld>
            <a:endParaRPr lang="en-GB"/>
          </a:p>
        </p:txBody>
      </p:sp>
    </p:spTree>
    <p:extLst>
      <p:ext uri="{BB962C8B-B14F-4D97-AF65-F5344CB8AC3E}">
        <p14:creationId xmlns:p14="http://schemas.microsoft.com/office/powerpoint/2010/main" val="3599109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178C01-36BD-4123-AB5B-991571E28E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806A9EF-68BE-4748-9CE2-2A962B2978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DE4389-2DDF-4A5B-ACB4-668DF85F7A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404BD2-8A7C-45B1-B201-85A0A8E47692}" type="datetimeFigureOut">
              <a:rPr lang="en-GB" smtClean="0"/>
              <a:t>22/05/2023</a:t>
            </a:fld>
            <a:endParaRPr lang="en-GB"/>
          </a:p>
        </p:txBody>
      </p:sp>
      <p:sp>
        <p:nvSpPr>
          <p:cNvPr id="5" name="Footer Placeholder 4">
            <a:extLst>
              <a:ext uri="{FF2B5EF4-FFF2-40B4-BE49-F238E27FC236}">
                <a16:creationId xmlns:a16="http://schemas.microsoft.com/office/drawing/2014/main" id="{38A5E309-F30D-4298-8994-3CCA0E477C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DEDA381-34F3-4747-86D8-D7E3900A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346927-D3B7-4A8E-AE1C-99E5F7183A62}" type="slidenum">
              <a:rPr lang="en-GB" smtClean="0"/>
              <a:t>‹#›</a:t>
            </a:fld>
            <a:endParaRPr lang="en-GB"/>
          </a:p>
        </p:txBody>
      </p:sp>
    </p:spTree>
    <p:extLst>
      <p:ext uri="{BB962C8B-B14F-4D97-AF65-F5344CB8AC3E}">
        <p14:creationId xmlns:p14="http://schemas.microsoft.com/office/powerpoint/2010/main" val="1317801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401AB11-D60D-4203-B601-730890970BD4}"/>
              </a:ext>
            </a:extLst>
          </p:cNvPr>
          <p:cNvGraphicFramePr>
            <a:graphicFrameLocks noGrp="1"/>
          </p:cNvGraphicFramePr>
          <p:nvPr>
            <p:extLst>
              <p:ext uri="{D42A27DB-BD31-4B8C-83A1-F6EECF244321}">
                <p14:modId xmlns:p14="http://schemas.microsoft.com/office/powerpoint/2010/main" val="389530819"/>
              </p:ext>
            </p:extLst>
          </p:nvPr>
        </p:nvGraphicFramePr>
        <p:xfrm>
          <a:off x="92278" y="88014"/>
          <a:ext cx="6375633" cy="6681971"/>
        </p:xfrm>
        <a:graphic>
          <a:graphicData uri="http://schemas.openxmlformats.org/drawingml/2006/table">
            <a:tbl>
              <a:tblPr firstRow="1" bandRow="1">
                <a:tableStyleId>{5940675A-B579-460E-94D1-54222C63F5DA}</a:tableStyleId>
              </a:tblPr>
              <a:tblGrid>
                <a:gridCol w="1407153">
                  <a:extLst>
                    <a:ext uri="{9D8B030D-6E8A-4147-A177-3AD203B41FA5}">
                      <a16:colId xmlns:a16="http://schemas.microsoft.com/office/drawing/2014/main" val="2838634327"/>
                    </a:ext>
                  </a:extLst>
                </a:gridCol>
                <a:gridCol w="4968480">
                  <a:extLst>
                    <a:ext uri="{9D8B030D-6E8A-4147-A177-3AD203B41FA5}">
                      <a16:colId xmlns:a16="http://schemas.microsoft.com/office/drawing/2014/main" val="3741446570"/>
                    </a:ext>
                  </a:extLst>
                </a:gridCol>
              </a:tblGrid>
              <a:tr h="415929">
                <a:tc>
                  <a:txBody>
                    <a:bodyPr/>
                    <a:lstStyle/>
                    <a:p>
                      <a:pPr algn="ctr"/>
                      <a:r>
                        <a:rPr lang="en-GB" sz="1800" dirty="0">
                          <a:latin typeface="+mn-lt"/>
                        </a:rPr>
                        <a:t>Key words</a:t>
                      </a:r>
                    </a:p>
                  </a:txBody>
                  <a:tcPr>
                    <a:solidFill>
                      <a:srgbClr val="92D050"/>
                    </a:solidFill>
                  </a:tcPr>
                </a:tc>
                <a:tc>
                  <a:txBody>
                    <a:bodyPr/>
                    <a:lstStyle/>
                    <a:p>
                      <a:pPr algn="ctr"/>
                      <a:r>
                        <a:rPr lang="en-GB" sz="1800" dirty="0">
                          <a:latin typeface="+mn-lt"/>
                        </a:rPr>
                        <a:t>Definition </a:t>
                      </a:r>
                    </a:p>
                  </a:txBody>
                  <a:tcPr>
                    <a:solidFill>
                      <a:schemeClr val="bg1"/>
                    </a:solidFill>
                  </a:tcPr>
                </a:tc>
                <a:extLst>
                  <a:ext uri="{0D108BD9-81ED-4DB2-BD59-A6C34878D82A}">
                    <a16:rowId xmlns:a16="http://schemas.microsoft.com/office/drawing/2014/main" val="844557727"/>
                  </a:ext>
                </a:extLst>
              </a:tr>
              <a:tr h="488718">
                <a:tc>
                  <a:txBody>
                    <a:bodyPr/>
                    <a:lstStyle/>
                    <a:p>
                      <a:r>
                        <a:rPr lang="en-GB" sz="1600" dirty="0">
                          <a:latin typeface="+mn-lt"/>
                        </a:rPr>
                        <a:t>Empiricism</a:t>
                      </a:r>
                    </a:p>
                  </a:txBody>
                  <a:tcPr>
                    <a:solidFill>
                      <a:srgbClr val="92D050"/>
                    </a:solidFill>
                  </a:tcPr>
                </a:tc>
                <a:tc>
                  <a:txBody>
                    <a:bodyPr/>
                    <a:lstStyle/>
                    <a:p>
                      <a:pPr lvl="0">
                        <a:buNone/>
                      </a:pPr>
                      <a:r>
                        <a:rPr lang="en-GB" sz="1200" b="0" i="0" u="none" strike="noStrike" noProof="0" dirty="0">
                          <a:latin typeface="+mn-lt"/>
                        </a:rPr>
                        <a:t>The theory that all knowledge is based on experience and information gathered through the senses.</a:t>
                      </a:r>
                      <a:endParaRPr lang="en-US" sz="1200" dirty="0">
                        <a:latin typeface="+mn-lt"/>
                      </a:endParaRPr>
                    </a:p>
                  </a:txBody>
                  <a:tcPr>
                    <a:solidFill>
                      <a:schemeClr val="bg1"/>
                    </a:solidFill>
                  </a:tcPr>
                </a:tc>
                <a:extLst>
                  <a:ext uri="{0D108BD9-81ED-4DB2-BD59-A6C34878D82A}">
                    <a16:rowId xmlns:a16="http://schemas.microsoft.com/office/drawing/2014/main" val="1136528657"/>
                  </a:ext>
                </a:extLst>
              </a:tr>
              <a:tr h="423258">
                <a:tc>
                  <a:txBody>
                    <a:bodyPr/>
                    <a:lstStyle/>
                    <a:p>
                      <a:r>
                        <a:rPr lang="en-GB" sz="1600" dirty="0">
                          <a:latin typeface="+mn-lt"/>
                        </a:rPr>
                        <a:t>Rationalism</a:t>
                      </a:r>
                    </a:p>
                  </a:txBody>
                  <a:tcPr>
                    <a:solidFill>
                      <a:srgbClr val="92D050"/>
                    </a:solidFill>
                  </a:tcPr>
                </a:tc>
                <a:tc>
                  <a:txBody>
                    <a:bodyPr/>
                    <a:lstStyle/>
                    <a:p>
                      <a:pPr lvl="0">
                        <a:buNone/>
                      </a:pPr>
                      <a:r>
                        <a:rPr lang="en-GB" sz="1200" b="0" i="0" u="none" strike="noStrike" kern="1200" noProof="0" dirty="0">
                          <a:effectLst/>
                          <a:latin typeface="+mn-lt"/>
                        </a:rPr>
                        <a:t>The theory that reason (thinking things through) rather than experience is how we gain knowledge.</a:t>
                      </a:r>
                      <a:endParaRPr lang="en-US" sz="1200" dirty="0">
                        <a:latin typeface="+mn-lt"/>
                      </a:endParaRPr>
                    </a:p>
                  </a:txBody>
                  <a:tcPr>
                    <a:solidFill>
                      <a:schemeClr val="bg1"/>
                    </a:solidFill>
                  </a:tcPr>
                </a:tc>
                <a:extLst>
                  <a:ext uri="{0D108BD9-81ED-4DB2-BD59-A6C34878D82A}">
                    <a16:rowId xmlns:a16="http://schemas.microsoft.com/office/drawing/2014/main" val="845353106"/>
                  </a:ext>
                </a:extLst>
              </a:tr>
              <a:tr h="374337">
                <a:tc>
                  <a:txBody>
                    <a:bodyPr/>
                    <a:lstStyle/>
                    <a:p>
                      <a:r>
                        <a:rPr lang="en-GB" sz="1600" dirty="0">
                          <a:latin typeface="+mn-lt"/>
                        </a:rPr>
                        <a:t>Atheism</a:t>
                      </a:r>
                    </a:p>
                  </a:txBody>
                  <a:tcPr>
                    <a:solidFill>
                      <a:srgbClr val="92D050"/>
                    </a:solidFill>
                  </a:tcPr>
                </a:tc>
                <a:tc>
                  <a:txBody>
                    <a:bodyPr/>
                    <a:lstStyle/>
                    <a:p>
                      <a:r>
                        <a:rPr lang="en-GB" sz="1200" b="0" i="0" kern="1200" dirty="0">
                          <a:solidFill>
                            <a:schemeClr val="tx1"/>
                          </a:solidFill>
                          <a:effectLst/>
                          <a:latin typeface="+mn-lt"/>
                          <a:ea typeface="+mn-ea"/>
                          <a:cs typeface="+mn-cs"/>
                        </a:rPr>
                        <a:t>Non-belief in the existence of God or gods</a:t>
                      </a:r>
                    </a:p>
                  </a:txBody>
                  <a:tcPr>
                    <a:solidFill>
                      <a:schemeClr val="bg1"/>
                    </a:solidFill>
                  </a:tcPr>
                </a:tc>
                <a:extLst>
                  <a:ext uri="{0D108BD9-81ED-4DB2-BD59-A6C34878D82A}">
                    <a16:rowId xmlns:a16="http://schemas.microsoft.com/office/drawing/2014/main" val="2683204638"/>
                  </a:ext>
                </a:extLst>
              </a:tr>
              <a:tr h="589537">
                <a:tc>
                  <a:txBody>
                    <a:bodyPr/>
                    <a:lstStyle/>
                    <a:p>
                      <a:r>
                        <a:rPr lang="en-GB" sz="1600" dirty="0">
                          <a:latin typeface="+mn-lt"/>
                        </a:rPr>
                        <a:t>Evolution</a:t>
                      </a:r>
                    </a:p>
                  </a:txBody>
                  <a:tcPr>
                    <a:solidFill>
                      <a:srgbClr val="92D050"/>
                    </a:solidFill>
                  </a:tcPr>
                </a:tc>
                <a:tc>
                  <a:txBody>
                    <a:bodyPr/>
                    <a:lstStyle/>
                    <a:p>
                      <a:r>
                        <a:rPr lang="en-GB" sz="1200" b="0" i="0" kern="1200" dirty="0">
                          <a:solidFill>
                            <a:schemeClr val="tx1"/>
                          </a:solidFill>
                          <a:effectLst/>
                          <a:latin typeface="+mn-lt"/>
                          <a:ea typeface="+mn-ea"/>
                          <a:cs typeface="+mn-cs"/>
                        </a:rPr>
                        <a:t>A process of gradual change that takes place over many generations, during which species of animals, plants, or insects slowly change some of their physical characteristics.</a:t>
                      </a:r>
                      <a:endParaRPr lang="en-GB" sz="1200" dirty="0">
                        <a:latin typeface="+mn-lt"/>
                      </a:endParaRPr>
                    </a:p>
                  </a:txBody>
                  <a:tcPr>
                    <a:solidFill>
                      <a:schemeClr val="bg1"/>
                    </a:solidFill>
                  </a:tcPr>
                </a:tc>
                <a:extLst>
                  <a:ext uri="{0D108BD9-81ED-4DB2-BD59-A6C34878D82A}">
                    <a16:rowId xmlns:a16="http://schemas.microsoft.com/office/drawing/2014/main" val="2891815200"/>
                  </a:ext>
                </a:extLst>
              </a:tr>
              <a:tr h="725584">
                <a:tc>
                  <a:txBody>
                    <a:bodyPr/>
                    <a:lstStyle/>
                    <a:p>
                      <a:r>
                        <a:rPr lang="en-GB" sz="1600" dirty="0">
                          <a:latin typeface="+mn-lt"/>
                        </a:rPr>
                        <a:t>The First Cause argument</a:t>
                      </a:r>
                    </a:p>
                  </a:txBody>
                  <a:tcPr>
                    <a:solidFill>
                      <a:srgbClr val="92D050"/>
                    </a:solidFill>
                  </a:tcPr>
                </a:tc>
                <a:tc>
                  <a:txBody>
                    <a:bodyPr/>
                    <a:lstStyle/>
                    <a:p>
                      <a:r>
                        <a:rPr lang="en-GB" sz="1200" dirty="0">
                          <a:latin typeface="+mn-lt"/>
                        </a:rPr>
                        <a:t>The belief that everything must have a cause, including the universe and that must be God. </a:t>
                      </a:r>
                    </a:p>
                  </a:txBody>
                  <a:tcPr>
                    <a:solidFill>
                      <a:schemeClr val="bg1"/>
                    </a:solidFill>
                  </a:tcPr>
                </a:tc>
                <a:extLst>
                  <a:ext uri="{0D108BD9-81ED-4DB2-BD59-A6C34878D82A}">
                    <a16:rowId xmlns:a16="http://schemas.microsoft.com/office/drawing/2014/main" val="962336513"/>
                  </a:ext>
                </a:extLst>
              </a:tr>
              <a:tr h="513956">
                <a:tc>
                  <a:txBody>
                    <a:bodyPr/>
                    <a:lstStyle/>
                    <a:p>
                      <a:r>
                        <a:rPr lang="en-GB" sz="1600" dirty="0">
                          <a:latin typeface="+mn-lt"/>
                        </a:rPr>
                        <a:t>The Design argument</a:t>
                      </a:r>
                    </a:p>
                  </a:txBody>
                  <a:tcPr>
                    <a:solidFill>
                      <a:srgbClr val="92D050"/>
                    </a:solidFill>
                  </a:tcPr>
                </a:tc>
                <a:tc>
                  <a:txBody>
                    <a:bodyPr/>
                    <a:lstStyle/>
                    <a:p>
                      <a:r>
                        <a:rPr lang="en-GB" sz="1200" b="0" i="0" kern="1200" dirty="0">
                          <a:solidFill>
                            <a:schemeClr val="tx1"/>
                          </a:solidFill>
                          <a:effectLst/>
                          <a:latin typeface="+mn-lt"/>
                          <a:ea typeface="+mn-ea"/>
                          <a:cs typeface="+mn-cs"/>
                        </a:rPr>
                        <a:t>The belief that the world is so complicated and detailed that someone must have designed it, and that must be God. </a:t>
                      </a:r>
                    </a:p>
                  </a:txBody>
                  <a:tcPr>
                    <a:solidFill>
                      <a:schemeClr val="bg1"/>
                    </a:solidFill>
                  </a:tcPr>
                </a:tc>
                <a:extLst>
                  <a:ext uri="{0D108BD9-81ED-4DB2-BD59-A6C34878D82A}">
                    <a16:rowId xmlns:a16="http://schemas.microsoft.com/office/drawing/2014/main" val="1400519899"/>
                  </a:ext>
                </a:extLst>
              </a:tr>
              <a:tr h="467921">
                <a:tc>
                  <a:txBody>
                    <a:bodyPr/>
                    <a:lstStyle/>
                    <a:p>
                      <a:r>
                        <a:rPr lang="en-GB" sz="1600" dirty="0">
                          <a:latin typeface="+mn-lt"/>
                        </a:rPr>
                        <a:t>Revelation</a:t>
                      </a:r>
                    </a:p>
                  </a:txBody>
                  <a:tcPr>
                    <a:solidFill>
                      <a:srgbClr val="92D050"/>
                    </a:solidFill>
                  </a:tcPr>
                </a:tc>
                <a:tc>
                  <a:txBody>
                    <a:bodyPr/>
                    <a:lstStyle/>
                    <a:p>
                      <a:r>
                        <a:rPr lang="en-GB" sz="1200" b="0" i="0" kern="1200" dirty="0">
                          <a:solidFill>
                            <a:schemeClr val="tx1"/>
                          </a:solidFill>
                          <a:effectLst/>
                          <a:latin typeface="+mn-lt"/>
                          <a:ea typeface="+mn-ea"/>
                          <a:cs typeface="+mn-cs"/>
                        </a:rPr>
                        <a:t>The way in which God makes himself known to people. </a:t>
                      </a:r>
                    </a:p>
                  </a:txBody>
                  <a:tcPr>
                    <a:solidFill>
                      <a:schemeClr val="bg1"/>
                    </a:solidFill>
                  </a:tcPr>
                </a:tc>
                <a:extLst>
                  <a:ext uri="{0D108BD9-81ED-4DB2-BD59-A6C34878D82A}">
                    <a16:rowId xmlns:a16="http://schemas.microsoft.com/office/drawing/2014/main" val="1708775322"/>
                  </a:ext>
                </a:extLst>
              </a:tr>
              <a:tr h="514713">
                <a:tc>
                  <a:txBody>
                    <a:bodyPr/>
                    <a:lstStyle/>
                    <a:p>
                      <a:r>
                        <a:rPr lang="en-GB" sz="1600" dirty="0">
                          <a:latin typeface="+mn-lt"/>
                        </a:rPr>
                        <a:t>Creationist</a:t>
                      </a:r>
                    </a:p>
                  </a:txBody>
                  <a:tcPr>
                    <a:solidFill>
                      <a:srgbClr val="92D050"/>
                    </a:solidFill>
                  </a:tcPr>
                </a:tc>
                <a:tc>
                  <a:txBody>
                    <a:bodyPr/>
                    <a:lstStyle/>
                    <a:p>
                      <a:pPr lvl="0">
                        <a:buNone/>
                      </a:pPr>
                      <a:r>
                        <a:rPr lang="en-GB" sz="1200" b="0" i="0" u="none" strike="noStrike" kern="1200" noProof="0" dirty="0">
                          <a:effectLst/>
                          <a:latin typeface="+mn-lt"/>
                        </a:rPr>
                        <a:t>A person who believes that the universe and all life was created by God in 6 days. </a:t>
                      </a:r>
                    </a:p>
                  </a:txBody>
                  <a:tcPr>
                    <a:solidFill>
                      <a:schemeClr val="bg1"/>
                    </a:solidFill>
                  </a:tcPr>
                </a:tc>
                <a:extLst>
                  <a:ext uri="{0D108BD9-81ED-4DB2-BD59-A6C34878D82A}">
                    <a16:rowId xmlns:a16="http://schemas.microsoft.com/office/drawing/2014/main" val="1667806573"/>
                  </a:ext>
                </a:extLst>
              </a:tr>
              <a:tr h="447125">
                <a:tc>
                  <a:txBody>
                    <a:bodyPr/>
                    <a:lstStyle/>
                    <a:p>
                      <a:r>
                        <a:rPr lang="en-GB" sz="1600" dirty="0">
                          <a:latin typeface="+mn-lt"/>
                        </a:rPr>
                        <a:t>Psychologist</a:t>
                      </a:r>
                    </a:p>
                  </a:txBody>
                  <a:tcPr>
                    <a:solidFill>
                      <a:srgbClr val="92D050"/>
                    </a:solidFill>
                  </a:tcPr>
                </a:tc>
                <a:tc>
                  <a:txBody>
                    <a:bodyPr/>
                    <a:lstStyle/>
                    <a:p>
                      <a:pPr lvl="0">
                        <a:buNone/>
                      </a:pPr>
                      <a:r>
                        <a:rPr lang="en-GB" sz="1200" b="0" i="0" u="none" strike="noStrike" kern="1200" noProof="0" dirty="0">
                          <a:effectLst/>
                          <a:latin typeface="+mn-lt"/>
                        </a:rPr>
                        <a:t>A person who studies the human mind, emotions and behaviour.</a:t>
                      </a:r>
                      <a:endParaRPr lang="en-US" sz="1200" b="0" u="none" dirty="0">
                        <a:latin typeface="+mn-lt"/>
                      </a:endParaRPr>
                    </a:p>
                  </a:txBody>
                  <a:tcPr>
                    <a:solidFill>
                      <a:schemeClr val="bg1"/>
                    </a:solidFill>
                  </a:tcPr>
                </a:tc>
                <a:extLst>
                  <a:ext uri="{0D108BD9-81ED-4DB2-BD59-A6C34878D82A}">
                    <a16:rowId xmlns:a16="http://schemas.microsoft.com/office/drawing/2014/main" val="460702362"/>
                  </a:ext>
                </a:extLst>
              </a:tr>
              <a:tr h="513956">
                <a:tc>
                  <a:txBody>
                    <a:bodyPr/>
                    <a:lstStyle/>
                    <a:p>
                      <a:r>
                        <a:rPr lang="en-GB" sz="1600" dirty="0">
                          <a:latin typeface="+mn-lt"/>
                        </a:rPr>
                        <a:t>'Opium of the People' </a:t>
                      </a:r>
                    </a:p>
                  </a:txBody>
                  <a:tcPr>
                    <a:solidFill>
                      <a:srgbClr val="92D050"/>
                    </a:solidFill>
                  </a:tcPr>
                </a:tc>
                <a:tc>
                  <a:txBody>
                    <a:bodyPr/>
                    <a:lstStyle/>
                    <a:p>
                      <a:r>
                        <a:rPr lang="en-GB" sz="1200" b="0" i="0" kern="1200" dirty="0">
                          <a:solidFill>
                            <a:schemeClr val="tx1"/>
                          </a:solidFill>
                          <a:effectLst/>
                          <a:latin typeface="+mn-lt"/>
                          <a:ea typeface="+mn-ea"/>
                          <a:cs typeface="+mn-cs"/>
                        </a:rPr>
                        <a:t>Karl Marx’s belief that Religion is like a drug for people, making them feel better about or able to ignore the bad things they experience.</a:t>
                      </a:r>
                    </a:p>
                  </a:txBody>
                  <a:tcPr>
                    <a:solidFill>
                      <a:schemeClr val="bg1"/>
                    </a:solidFill>
                  </a:tcPr>
                </a:tc>
                <a:extLst>
                  <a:ext uri="{0D108BD9-81ED-4DB2-BD59-A6C34878D82A}">
                    <a16:rowId xmlns:a16="http://schemas.microsoft.com/office/drawing/2014/main" val="2768746395"/>
                  </a:ext>
                </a:extLst>
              </a:tr>
              <a:tr h="545907">
                <a:tc>
                  <a:txBody>
                    <a:bodyPr/>
                    <a:lstStyle/>
                    <a:p>
                      <a:r>
                        <a:rPr lang="en-GB" sz="1600" dirty="0">
                          <a:latin typeface="+mn-lt"/>
                        </a:rPr>
                        <a:t>Humanist</a:t>
                      </a:r>
                    </a:p>
                  </a:txBody>
                  <a:tcPr>
                    <a:solidFill>
                      <a:srgbClr val="92D050"/>
                    </a:solidFill>
                  </a:tcPr>
                </a:tc>
                <a:tc>
                  <a:txBody>
                    <a:bodyPr/>
                    <a:lstStyle/>
                    <a:p>
                      <a:r>
                        <a:rPr lang="en-GB" sz="1200" b="0" i="0" kern="1200" dirty="0">
                          <a:solidFill>
                            <a:schemeClr val="tx1"/>
                          </a:solidFill>
                          <a:effectLst/>
                          <a:latin typeface="+mn-lt"/>
                          <a:ea typeface="+mn-ea"/>
                          <a:cs typeface="+mn-cs"/>
                        </a:rPr>
                        <a:t>A person who does not believe in God but does believe that life is important and special and that we should work to improve society</a:t>
                      </a:r>
                      <a:r>
                        <a:rPr lang="en-GB" sz="1200" b="0" i="0" u="none" strike="noStrike" kern="1200" noProof="0" dirty="0">
                          <a:effectLst/>
                          <a:latin typeface="+mn-lt"/>
                        </a:rPr>
                        <a:t>.</a:t>
                      </a:r>
                      <a:endParaRPr lang="en-GB" sz="1200" b="0" i="0" kern="1200" dirty="0">
                        <a:solidFill>
                          <a:schemeClr val="tx1"/>
                        </a:solidFill>
                        <a:effectLst/>
                        <a:latin typeface="+mn-lt"/>
                        <a:ea typeface="+mn-ea"/>
                        <a:cs typeface="+mn-cs"/>
                      </a:endParaRPr>
                    </a:p>
                  </a:txBody>
                  <a:tcPr>
                    <a:solidFill>
                      <a:schemeClr val="bg1"/>
                    </a:solidFill>
                  </a:tcPr>
                </a:tc>
                <a:extLst>
                  <a:ext uri="{0D108BD9-81ED-4DB2-BD59-A6C34878D82A}">
                    <a16:rowId xmlns:a16="http://schemas.microsoft.com/office/drawing/2014/main" val="3857708768"/>
                  </a:ext>
                </a:extLst>
              </a:tr>
              <a:tr h="348841">
                <a:tc>
                  <a:txBody>
                    <a:bodyPr/>
                    <a:lstStyle/>
                    <a:p>
                      <a:r>
                        <a:rPr lang="en-GB" sz="1600" dirty="0">
                          <a:latin typeface="+mn-lt"/>
                        </a:rPr>
                        <a:t>Fallacy</a:t>
                      </a:r>
                    </a:p>
                  </a:txBody>
                  <a:tcPr>
                    <a:solidFill>
                      <a:srgbClr val="92D050"/>
                    </a:solidFill>
                  </a:tcPr>
                </a:tc>
                <a:tc>
                  <a:txBody>
                    <a:bodyPr/>
                    <a:lstStyle/>
                    <a:p>
                      <a:pPr lvl="0">
                        <a:buNone/>
                      </a:pPr>
                      <a:r>
                        <a:rPr lang="en-GB" sz="1400" b="0" i="0" u="none" strike="noStrike" kern="1200" noProof="0" dirty="0">
                          <a:effectLst/>
                          <a:latin typeface="+mn-lt"/>
                        </a:rPr>
                        <a:t>A mistaken belief, especially one based on unsound arguments</a:t>
                      </a:r>
                      <a:endParaRPr lang="en-US" sz="1800" dirty="0">
                        <a:latin typeface="+mn-lt"/>
                      </a:endParaRPr>
                    </a:p>
                  </a:txBody>
                  <a:tcPr>
                    <a:solidFill>
                      <a:schemeClr val="bg1"/>
                    </a:solidFill>
                  </a:tcPr>
                </a:tc>
                <a:extLst>
                  <a:ext uri="{0D108BD9-81ED-4DB2-BD59-A6C34878D82A}">
                    <a16:rowId xmlns:a16="http://schemas.microsoft.com/office/drawing/2014/main" val="553481722"/>
                  </a:ext>
                </a:extLst>
              </a:tr>
            </a:tbl>
          </a:graphicData>
        </a:graphic>
      </p:graphicFrame>
      <p:sp>
        <p:nvSpPr>
          <p:cNvPr id="5" name="TextBox 4">
            <a:extLst>
              <a:ext uri="{FF2B5EF4-FFF2-40B4-BE49-F238E27FC236}">
                <a16:creationId xmlns:a16="http://schemas.microsoft.com/office/drawing/2014/main" id="{0F2B8EE8-F25F-482D-8DCF-D9EC529B50DF}"/>
              </a:ext>
            </a:extLst>
          </p:cNvPr>
          <p:cNvSpPr txBox="1"/>
          <p:nvPr/>
        </p:nvSpPr>
        <p:spPr>
          <a:xfrm>
            <a:off x="7004807" y="0"/>
            <a:ext cx="4521666" cy="646331"/>
          </a:xfrm>
          <a:prstGeom prst="rect">
            <a:avLst/>
          </a:prstGeom>
          <a:noFill/>
        </p:spPr>
        <p:txBody>
          <a:bodyPr wrap="square" rtlCol="0">
            <a:spAutoFit/>
          </a:bodyPr>
          <a:lstStyle/>
          <a:p>
            <a:pPr algn="ctr"/>
            <a:r>
              <a:rPr lang="en-GB" b="1" u="sng" dirty="0"/>
              <a:t>Religion and Worldviews </a:t>
            </a:r>
          </a:p>
          <a:p>
            <a:pPr algn="ctr"/>
            <a:r>
              <a:rPr lang="en-GB" b="1" u="sng" dirty="0"/>
              <a:t>Y8 Philosophy Knowledge Organiser</a:t>
            </a:r>
          </a:p>
        </p:txBody>
      </p:sp>
      <p:sp>
        <p:nvSpPr>
          <p:cNvPr id="6" name="Rectangle 5">
            <a:extLst>
              <a:ext uri="{FF2B5EF4-FFF2-40B4-BE49-F238E27FC236}">
                <a16:creationId xmlns:a16="http://schemas.microsoft.com/office/drawing/2014/main" id="{07981CA1-3B04-48AD-80A9-5F53A056FAFF}"/>
              </a:ext>
            </a:extLst>
          </p:cNvPr>
          <p:cNvSpPr/>
          <p:nvPr/>
        </p:nvSpPr>
        <p:spPr>
          <a:xfrm>
            <a:off x="6593745" y="803121"/>
            <a:ext cx="5505977" cy="4607415"/>
          </a:xfrm>
          <a:prstGeom prst="rect">
            <a:avLst/>
          </a:prstGeom>
          <a:solidFill>
            <a:schemeClr val="accent1">
              <a:lumMod val="40000"/>
              <a:lumOff val="60000"/>
            </a:schemeClr>
          </a:solidFill>
        </p:spPr>
        <p:txBody>
          <a:bodyPr wrap="square">
            <a:spAutoFit/>
          </a:bodyPr>
          <a:lstStyle/>
          <a:p>
            <a:pPr algn="ctr">
              <a:lnSpc>
                <a:spcPct val="90000"/>
              </a:lnSpc>
              <a:spcAft>
                <a:spcPts val="600"/>
              </a:spcAft>
            </a:pPr>
            <a:r>
              <a:rPr lang="en-US" sz="2000" u="sng" dirty="0">
                <a:ea typeface="+mn-lt"/>
                <a:cs typeface="+mn-lt"/>
              </a:rPr>
              <a:t>What is Philosophy?</a:t>
            </a:r>
          </a:p>
          <a:p>
            <a:pPr indent="-228600">
              <a:lnSpc>
                <a:spcPct val="90000"/>
              </a:lnSpc>
              <a:spcAft>
                <a:spcPts val="600"/>
              </a:spcAft>
              <a:buFont typeface="Arial" panose="020B0604020202020204" pitchFamily="34" charset="0"/>
              <a:buChar char="•"/>
            </a:pPr>
            <a:r>
              <a:rPr lang="en-US" sz="2000" dirty="0">
                <a:ea typeface="+mn-lt"/>
                <a:cs typeface="+mn-lt"/>
              </a:rPr>
              <a:t>This is about thinking. It is about finding out how and whether things make sense. It deals with questions of morality and ethics. It takes seriously the nature of reality, knowledge and existence. </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Philosophers ask questions, difficult, challenging questions. Things such as:</a:t>
            </a:r>
          </a:p>
          <a:p>
            <a:pPr>
              <a:lnSpc>
                <a:spcPct val="90000"/>
              </a:lnSpc>
              <a:spcAft>
                <a:spcPts val="600"/>
              </a:spcAft>
            </a:pPr>
            <a:endParaRPr lang="en-US" sz="2000" dirty="0"/>
          </a:p>
          <a:p>
            <a:pPr indent="-228600">
              <a:lnSpc>
                <a:spcPct val="90000"/>
              </a:lnSpc>
              <a:spcAft>
                <a:spcPts val="600"/>
              </a:spcAft>
              <a:buFont typeface="Arial" panose="020B0604020202020204" pitchFamily="34" charset="0"/>
              <a:buChar char="•"/>
            </a:pPr>
            <a:r>
              <a:rPr lang="en-US" sz="2000" dirty="0"/>
              <a:t>How do I know I'm not dreaming?​</a:t>
            </a:r>
          </a:p>
          <a:p>
            <a:pPr indent="-228600">
              <a:lnSpc>
                <a:spcPct val="90000"/>
              </a:lnSpc>
              <a:spcAft>
                <a:spcPts val="600"/>
              </a:spcAft>
              <a:buFont typeface="Arial" panose="020B0604020202020204" pitchFamily="34" charset="0"/>
              <a:buChar char="•"/>
            </a:pPr>
            <a:r>
              <a:rPr lang="en-US" sz="2000" dirty="0"/>
              <a:t>What makes me, me?​</a:t>
            </a:r>
          </a:p>
          <a:p>
            <a:pPr indent="-228600">
              <a:lnSpc>
                <a:spcPct val="90000"/>
              </a:lnSpc>
              <a:spcAft>
                <a:spcPts val="600"/>
              </a:spcAft>
              <a:buFont typeface="Arial" panose="020B0604020202020204" pitchFamily="34" charset="0"/>
              <a:buChar char="•"/>
            </a:pPr>
            <a:r>
              <a:rPr lang="en-US" sz="2000" dirty="0"/>
              <a:t>Is there a God?​</a:t>
            </a:r>
          </a:p>
          <a:p>
            <a:pPr indent="-228600">
              <a:lnSpc>
                <a:spcPct val="90000"/>
              </a:lnSpc>
              <a:spcAft>
                <a:spcPts val="600"/>
              </a:spcAft>
              <a:buFont typeface="Arial" panose="020B0604020202020204" pitchFamily="34" charset="0"/>
              <a:buChar char="•"/>
            </a:pPr>
            <a:r>
              <a:rPr lang="en-US" sz="2000" dirty="0"/>
              <a:t>Is there such thing as truth?​</a:t>
            </a:r>
          </a:p>
          <a:p>
            <a:pPr indent="-228600">
              <a:lnSpc>
                <a:spcPct val="90000"/>
              </a:lnSpc>
              <a:spcAft>
                <a:spcPts val="600"/>
              </a:spcAft>
              <a:buFont typeface="Arial" panose="020B0604020202020204" pitchFamily="34" charset="0"/>
              <a:buChar char="•"/>
            </a:pPr>
            <a:endParaRPr lang="en-US" dirty="0"/>
          </a:p>
        </p:txBody>
      </p:sp>
      <p:pic>
        <p:nvPicPr>
          <p:cNvPr id="2050" name="Picture 2" descr="Philosophy">
            <a:extLst>
              <a:ext uri="{FF2B5EF4-FFF2-40B4-BE49-F238E27FC236}">
                <a16:creationId xmlns:a16="http://schemas.microsoft.com/office/drawing/2014/main" id="{7C0DFC54-6D78-4958-BB5F-46AC6B340E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688" t="12587" r="13983"/>
          <a:stretch/>
        </p:blipFill>
        <p:spPr bwMode="auto">
          <a:xfrm>
            <a:off x="8791663" y="5567326"/>
            <a:ext cx="1361813" cy="117867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o, science does not provide all the answers to the big questions |  Footnotes to Plato">
            <a:extLst>
              <a:ext uri="{FF2B5EF4-FFF2-40B4-BE49-F238E27FC236}">
                <a16:creationId xmlns:a16="http://schemas.microsoft.com/office/drawing/2014/main" id="{2C53F327-CE32-43A8-B4FA-ECBC71907F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7397" y="5606507"/>
            <a:ext cx="1592035" cy="117867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ll about law and morality - iPleaders">
            <a:extLst>
              <a:ext uri="{FF2B5EF4-FFF2-40B4-BE49-F238E27FC236}">
                <a16:creationId xmlns:a16="http://schemas.microsoft.com/office/drawing/2014/main" id="{023D674E-FABD-4389-A819-93247251D7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9420" y="5504812"/>
            <a:ext cx="1831597" cy="1241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481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Arrow: Up 29">
            <a:extLst>
              <a:ext uri="{FF2B5EF4-FFF2-40B4-BE49-F238E27FC236}">
                <a16:creationId xmlns:a16="http://schemas.microsoft.com/office/drawing/2014/main" id="{DC00A320-3864-48A2-B998-7A907D4A914C}"/>
              </a:ext>
            </a:extLst>
          </p:cNvPr>
          <p:cNvSpPr/>
          <p:nvPr/>
        </p:nvSpPr>
        <p:spPr>
          <a:xfrm rot="15383137">
            <a:off x="3954341" y="4000406"/>
            <a:ext cx="298391" cy="456765"/>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8" name="Arrow: Up 27">
            <a:extLst>
              <a:ext uri="{FF2B5EF4-FFF2-40B4-BE49-F238E27FC236}">
                <a16:creationId xmlns:a16="http://schemas.microsoft.com/office/drawing/2014/main" id="{B019D8F2-C908-46DB-8858-49C6EDEA1EA4}"/>
              </a:ext>
            </a:extLst>
          </p:cNvPr>
          <p:cNvSpPr/>
          <p:nvPr/>
        </p:nvSpPr>
        <p:spPr>
          <a:xfrm rot="8456453">
            <a:off x="6829094" y="4206216"/>
            <a:ext cx="283242" cy="1379887"/>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7" name="Arrow: Up 26">
            <a:extLst>
              <a:ext uri="{FF2B5EF4-FFF2-40B4-BE49-F238E27FC236}">
                <a16:creationId xmlns:a16="http://schemas.microsoft.com/office/drawing/2014/main" id="{F66B2B0A-9174-4D06-9E1D-DD0C6F4B46F7}"/>
              </a:ext>
            </a:extLst>
          </p:cNvPr>
          <p:cNvSpPr/>
          <p:nvPr/>
        </p:nvSpPr>
        <p:spPr>
          <a:xfrm rot="5400000">
            <a:off x="7294409" y="3548827"/>
            <a:ext cx="283242" cy="404230"/>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6" name="Arrow: Up 25">
            <a:extLst>
              <a:ext uri="{FF2B5EF4-FFF2-40B4-BE49-F238E27FC236}">
                <a16:creationId xmlns:a16="http://schemas.microsoft.com/office/drawing/2014/main" id="{FDBAB29C-20AA-43C8-BD6D-92DA0C1DFA0E}"/>
              </a:ext>
            </a:extLst>
          </p:cNvPr>
          <p:cNvSpPr/>
          <p:nvPr/>
        </p:nvSpPr>
        <p:spPr>
          <a:xfrm rot="2823638">
            <a:off x="6525205" y="1712374"/>
            <a:ext cx="283242" cy="153388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A7610738-B894-4587-9E25-DBA91CEA64A0}"/>
              </a:ext>
            </a:extLst>
          </p:cNvPr>
          <p:cNvSpPr/>
          <p:nvPr/>
        </p:nvSpPr>
        <p:spPr>
          <a:xfrm>
            <a:off x="4035871" y="2903360"/>
            <a:ext cx="3352800" cy="1812022"/>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Key Philosophers and Scholars </a:t>
            </a:r>
          </a:p>
        </p:txBody>
      </p:sp>
      <p:sp>
        <p:nvSpPr>
          <p:cNvPr id="5" name="Rectangle 4">
            <a:extLst>
              <a:ext uri="{FF2B5EF4-FFF2-40B4-BE49-F238E27FC236}">
                <a16:creationId xmlns:a16="http://schemas.microsoft.com/office/drawing/2014/main" id="{BB0E427E-83D4-4822-8F20-0E9EF715F2C0}"/>
              </a:ext>
            </a:extLst>
          </p:cNvPr>
          <p:cNvSpPr/>
          <p:nvPr/>
        </p:nvSpPr>
        <p:spPr>
          <a:xfrm>
            <a:off x="1842206" y="107281"/>
            <a:ext cx="3352800" cy="2246769"/>
          </a:xfrm>
          <a:prstGeom prst="rect">
            <a:avLst/>
          </a:prstGeom>
          <a:solidFill>
            <a:schemeClr val="accent5">
              <a:lumMod val="20000"/>
              <a:lumOff val="80000"/>
            </a:schemeClr>
          </a:solidFill>
          <a:ln>
            <a:solidFill>
              <a:schemeClr val="tx1"/>
            </a:solidFill>
          </a:ln>
        </p:spPr>
        <p:txBody>
          <a:bodyPr wrap="square">
            <a:spAutoFit/>
          </a:bodyPr>
          <a:lstStyle/>
          <a:p>
            <a:r>
              <a:rPr lang="en-US" sz="1400" dirty="0">
                <a:cs typeface="Calibri"/>
              </a:rPr>
              <a:t>Plato used the analogy of the cave to </a:t>
            </a:r>
            <a:r>
              <a:rPr lang="en-US" sz="1400" dirty="0">
                <a:ea typeface="+mn-lt"/>
                <a:cs typeface="+mn-lt"/>
              </a:rPr>
              <a:t>explain that humans easily accept their reality and that they are chained in by their limited understanding and do not question what they experience. </a:t>
            </a:r>
          </a:p>
          <a:p>
            <a:r>
              <a:rPr lang="en-US" sz="1400" dirty="0">
                <a:ea typeface="+mn-lt"/>
                <a:cs typeface="+mn-lt"/>
              </a:rPr>
              <a:t>Humans do not look beyond their senses. But once they break out of their comfort zone and escape from the cave they will realise that things in the physical world are as flawed.</a:t>
            </a:r>
            <a:endParaRPr lang="en-US" sz="1400" dirty="0">
              <a:cs typeface="Calibri"/>
            </a:endParaRPr>
          </a:p>
        </p:txBody>
      </p:sp>
      <p:pic>
        <p:nvPicPr>
          <p:cNvPr id="1026" name="Picture 2" descr="Plato - Wikipedia">
            <a:extLst>
              <a:ext uri="{FF2B5EF4-FFF2-40B4-BE49-F238E27FC236}">
                <a16:creationId xmlns:a16="http://schemas.microsoft.com/office/drawing/2014/main" id="{CEE3E13C-6366-4E4E-B807-BE9FDDA25A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168" y="355584"/>
            <a:ext cx="1468073" cy="220211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8066D6B-D55F-4865-B820-E42349D6BC75}"/>
              </a:ext>
            </a:extLst>
          </p:cNvPr>
          <p:cNvSpPr txBox="1"/>
          <p:nvPr/>
        </p:nvSpPr>
        <p:spPr>
          <a:xfrm>
            <a:off x="394283" y="-13748"/>
            <a:ext cx="2105632" cy="369332"/>
          </a:xfrm>
          <a:prstGeom prst="rect">
            <a:avLst/>
          </a:prstGeom>
          <a:noFill/>
        </p:spPr>
        <p:txBody>
          <a:bodyPr wrap="square" rtlCol="0">
            <a:spAutoFit/>
          </a:bodyPr>
          <a:lstStyle/>
          <a:p>
            <a:r>
              <a:rPr lang="en-GB" u="sng" dirty="0"/>
              <a:t>Plato 428 BCE</a:t>
            </a:r>
          </a:p>
        </p:txBody>
      </p:sp>
      <p:sp>
        <p:nvSpPr>
          <p:cNvPr id="8" name="TextBox 7">
            <a:extLst>
              <a:ext uri="{FF2B5EF4-FFF2-40B4-BE49-F238E27FC236}">
                <a16:creationId xmlns:a16="http://schemas.microsoft.com/office/drawing/2014/main" id="{C428FED9-256B-4808-A726-4E513D150408}"/>
              </a:ext>
            </a:extLst>
          </p:cNvPr>
          <p:cNvSpPr txBox="1"/>
          <p:nvPr/>
        </p:nvSpPr>
        <p:spPr>
          <a:xfrm>
            <a:off x="7617201" y="-70638"/>
            <a:ext cx="2692867" cy="369332"/>
          </a:xfrm>
          <a:prstGeom prst="rect">
            <a:avLst/>
          </a:prstGeom>
          <a:noFill/>
        </p:spPr>
        <p:txBody>
          <a:bodyPr wrap="square" rtlCol="0">
            <a:spAutoFit/>
          </a:bodyPr>
          <a:lstStyle/>
          <a:p>
            <a:r>
              <a:rPr lang="en-GB" u="sng" dirty="0"/>
              <a:t>St. Thomas Aquinas 1225</a:t>
            </a:r>
          </a:p>
        </p:txBody>
      </p:sp>
      <p:sp>
        <p:nvSpPr>
          <p:cNvPr id="9" name="Rectangle 8">
            <a:extLst>
              <a:ext uri="{FF2B5EF4-FFF2-40B4-BE49-F238E27FC236}">
                <a16:creationId xmlns:a16="http://schemas.microsoft.com/office/drawing/2014/main" id="{10CAB498-D52B-4D6D-9819-967AA7117061}"/>
              </a:ext>
            </a:extLst>
          </p:cNvPr>
          <p:cNvSpPr/>
          <p:nvPr/>
        </p:nvSpPr>
        <p:spPr>
          <a:xfrm>
            <a:off x="6972804" y="354488"/>
            <a:ext cx="4943913" cy="1612749"/>
          </a:xfrm>
          <a:prstGeom prst="rect">
            <a:avLst/>
          </a:prstGeom>
          <a:solidFill>
            <a:schemeClr val="accent5">
              <a:lumMod val="20000"/>
              <a:lumOff val="80000"/>
            </a:schemeClr>
          </a:solidFill>
          <a:ln>
            <a:solidFill>
              <a:schemeClr val="tx1"/>
            </a:solidFill>
          </a:ln>
        </p:spPr>
        <p:txBody>
          <a:bodyPr wrap="square">
            <a:spAutoFit/>
          </a:bodyPr>
          <a:lstStyle/>
          <a:p>
            <a:pPr>
              <a:lnSpc>
                <a:spcPct val="90000"/>
              </a:lnSpc>
              <a:spcAft>
                <a:spcPts val="600"/>
              </a:spcAft>
            </a:pPr>
            <a:r>
              <a:rPr lang="en-US" sz="1400" dirty="0">
                <a:cs typeface="Calibri"/>
              </a:rPr>
              <a:t>Thomas Aquinas believed that there was lots of evidence to suggest God exists, and that people are not naturally evil but we are all born good, we just sometimes make bad decisions.</a:t>
            </a:r>
          </a:p>
          <a:p>
            <a:pPr marL="285750" indent="-285750">
              <a:buFont typeface="Arial" panose="020B0604020202020204" pitchFamily="34" charset="0"/>
              <a:buChar char="•"/>
            </a:pPr>
            <a:r>
              <a:rPr lang="en-GB" sz="1400" dirty="0">
                <a:ea typeface="+mn-lt"/>
                <a:cs typeface="+mn-lt"/>
              </a:rPr>
              <a:t>Everything in the universe has a cause.</a:t>
            </a:r>
            <a:endParaRPr lang="en-US" sz="1400" dirty="0">
              <a:ea typeface="+mn-lt"/>
              <a:cs typeface="+mn-lt"/>
            </a:endParaRPr>
          </a:p>
          <a:p>
            <a:pPr marL="285750" indent="-285750">
              <a:buFont typeface="Arial" panose="020B0604020202020204" pitchFamily="34" charset="0"/>
              <a:buChar char="•"/>
            </a:pPr>
            <a:r>
              <a:rPr lang="en-GB" sz="1400" dirty="0">
                <a:ea typeface="+mn-lt"/>
                <a:cs typeface="+mn-lt"/>
              </a:rPr>
              <a:t>If everything in the universe has a cause, the universe itself must have a cause.</a:t>
            </a:r>
          </a:p>
          <a:p>
            <a:pPr marL="285750" indent="-285750">
              <a:buFont typeface="Arial" panose="020B0604020202020204" pitchFamily="34" charset="0"/>
              <a:buChar char="•"/>
            </a:pPr>
            <a:r>
              <a:rPr lang="en-GB" sz="1400" dirty="0">
                <a:ea typeface="+mn-lt"/>
                <a:cs typeface="+mn-lt"/>
              </a:rPr>
              <a:t>The cause of the universe must be God</a:t>
            </a:r>
            <a:r>
              <a:rPr lang="en-GB" sz="1400" b="1" dirty="0">
                <a:latin typeface="Comic Sans MS" panose="030F0702030302020204" pitchFamily="66" charset="0"/>
                <a:ea typeface="+mn-lt"/>
                <a:cs typeface="+mn-lt"/>
              </a:rPr>
              <a:t> </a:t>
            </a:r>
            <a:endParaRPr lang="en-GB" sz="1400" dirty="0">
              <a:latin typeface="Comic Sans MS" panose="030F0702030302020204" pitchFamily="66" charset="0"/>
              <a:ea typeface="+mn-lt"/>
              <a:cs typeface="+mn-lt"/>
            </a:endParaRPr>
          </a:p>
        </p:txBody>
      </p:sp>
      <p:pic>
        <p:nvPicPr>
          <p:cNvPr id="1028" name="Picture 4" descr="Thomas Aquinas - Wikipedia">
            <a:extLst>
              <a:ext uri="{FF2B5EF4-FFF2-40B4-BE49-F238E27FC236}">
                <a16:creationId xmlns:a16="http://schemas.microsoft.com/office/drawing/2014/main" id="{749766E9-B880-4C9E-BCF5-01BA287B91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0891" y="86094"/>
            <a:ext cx="1434516" cy="214953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88B13076-9218-4DAA-A6F6-90CE951D6AE3}"/>
              </a:ext>
            </a:extLst>
          </p:cNvPr>
          <p:cNvSpPr/>
          <p:nvPr/>
        </p:nvSpPr>
        <p:spPr>
          <a:xfrm>
            <a:off x="7617201" y="2886052"/>
            <a:ext cx="4528891" cy="2031325"/>
          </a:xfrm>
          <a:prstGeom prst="rect">
            <a:avLst/>
          </a:prstGeom>
          <a:solidFill>
            <a:schemeClr val="accent5">
              <a:lumMod val="20000"/>
              <a:lumOff val="80000"/>
            </a:schemeClr>
          </a:solidFill>
          <a:ln>
            <a:solidFill>
              <a:schemeClr val="tx1"/>
            </a:solidFill>
          </a:ln>
        </p:spPr>
        <p:txBody>
          <a:bodyPr wrap="square">
            <a:spAutoFit/>
          </a:bodyPr>
          <a:lstStyle/>
          <a:p>
            <a:r>
              <a:rPr lang="en-US" sz="1400" dirty="0"/>
              <a:t>William Paley used the design argument to try and prove that there is a God. He used the 'watch analogy’. He says you wouldn't come across a watch and see how the parts are made of different substances, different weights, colours texture etc. and yet see how </a:t>
            </a:r>
            <a:r>
              <a:rPr lang="en-US" sz="1400" dirty="0">
                <a:ea typeface="+mn-lt"/>
                <a:cs typeface="+mn-lt"/>
              </a:rPr>
              <a:t>all the parts work together to tell the time so precisely and think that this could have happened by chance. Paley says the universe is far more complicated than a watch and so we can not think that it just happened by chance.</a:t>
            </a:r>
            <a:endParaRPr lang="en-US" sz="1400" dirty="0"/>
          </a:p>
        </p:txBody>
      </p:sp>
      <p:pic>
        <p:nvPicPr>
          <p:cNvPr id="1030" name="Picture 6" descr="William Paley | British philosopher and priest | Britannica">
            <a:extLst>
              <a:ext uri="{FF2B5EF4-FFF2-40B4-BE49-F238E27FC236}">
                <a16:creationId xmlns:a16="http://schemas.microsoft.com/office/drawing/2014/main" id="{59C5F3E8-E7B3-4911-BA9A-E32BB928A9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7300" y="2001805"/>
            <a:ext cx="749417" cy="90155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esign Implies a Designer: The Watchmaker Analogy Extrapolated | PeakD">
            <a:extLst>
              <a:ext uri="{FF2B5EF4-FFF2-40B4-BE49-F238E27FC236}">
                <a16:creationId xmlns:a16="http://schemas.microsoft.com/office/drawing/2014/main" id="{2CF33015-F66F-4167-995E-ED36776499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6620" y="2058401"/>
            <a:ext cx="1074665" cy="71293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C7783C46-D877-43B1-B932-BDD766458B4B}"/>
              </a:ext>
            </a:extLst>
          </p:cNvPr>
          <p:cNvSpPr txBox="1"/>
          <p:nvPr/>
        </p:nvSpPr>
        <p:spPr>
          <a:xfrm>
            <a:off x="8834663" y="2250632"/>
            <a:ext cx="2137843" cy="369332"/>
          </a:xfrm>
          <a:prstGeom prst="rect">
            <a:avLst/>
          </a:prstGeom>
          <a:noFill/>
        </p:spPr>
        <p:txBody>
          <a:bodyPr wrap="square" rtlCol="0">
            <a:spAutoFit/>
          </a:bodyPr>
          <a:lstStyle/>
          <a:p>
            <a:r>
              <a:rPr lang="en-GB" u="sng" dirty="0"/>
              <a:t>William Paley 1743</a:t>
            </a:r>
          </a:p>
        </p:txBody>
      </p:sp>
      <p:sp>
        <p:nvSpPr>
          <p:cNvPr id="11" name="Rectangle 10">
            <a:extLst>
              <a:ext uri="{FF2B5EF4-FFF2-40B4-BE49-F238E27FC236}">
                <a16:creationId xmlns:a16="http://schemas.microsoft.com/office/drawing/2014/main" id="{2A36AB40-4E36-48F0-AC81-2EE931CE5D69}"/>
              </a:ext>
            </a:extLst>
          </p:cNvPr>
          <p:cNvSpPr/>
          <p:nvPr/>
        </p:nvSpPr>
        <p:spPr>
          <a:xfrm>
            <a:off x="86687" y="2906402"/>
            <a:ext cx="3754890" cy="2246769"/>
          </a:xfrm>
          <a:prstGeom prst="rect">
            <a:avLst/>
          </a:prstGeom>
          <a:solidFill>
            <a:schemeClr val="accent5">
              <a:lumMod val="20000"/>
              <a:lumOff val="80000"/>
            </a:schemeClr>
          </a:solidFill>
          <a:ln>
            <a:solidFill>
              <a:schemeClr val="tx1"/>
            </a:solidFill>
          </a:ln>
        </p:spPr>
        <p:txBody>
          <a:bodyPr wrap="square">
            <a:spAutoFit/>
          </a:bodyPr>
          <a:lstStyle/>
          <a:p>
            <a:r>
              <a:rPr lang="en-GB" sz="1400" dirty="0"/>
              <a:t>Sigmund Freud described religion as a 'mass delusion' and tried to give a natural explanation as to why people believe in God. He suggested that everyone has three specific desires or wishes, and that religion can help people to feel as though those desires are being met/ coming true.</a:t>
            </a:r>
          </a:p>
          <a:p>
            <a:pPr marL="342900" indent="-342900">
              <a:buAutoNum type="arabicPeriod"/>
            </a:pPr>
            <a:r>
              <a:rPr lang="en-GB" sz="1400" dirty="0"/>
              <a:t>The desire for a Father </a:t>
            </a:r>
          </a:p>
          <a:p>
            <a:pPr marL="342900" indent="-342900">
              <a:buAutoNum type="arabicPeriod"/>
            </a:pPr>
            <a:r>
              <a:rPr lang="en-GB" sz="1400" dirty="0"/>
              <a:t>The desire for fairness</a:t>
            </a:r>
          </a:p>
          <a:p>
            <a:pPr marL="342900" indent="-342900">
              <a:buAutoNum type="arabicPeriod"/>
            </a:pPr>
            <a:r>
              <a:rPr lang="en-GB" sz="1400" dirty="0"/>
              <a:t>The desire for immortality </a:t>
            </a:r>
          </a:p>
        </p:txBody>
      </p:sp>
      <p:sp>
        <p:nvSpPr>
          <p:cNvPr id="12" name="Rectangle 11">
            <a:extLst>
              <a:ext uri="{FF2B5EF4-FFF2-40B4-BE49-F238E27FC236}">
                <a16:creationId xmlns:a16="http://schemas.microsoft.com/office/drawing/2014/main" id="{E2EED4CA-72BB-4753-AC16-C2ACEBCC4F23}"/>
              </a:ext>
            </a:extLst>
          </p:cNvPr>
          <p:cNvSpPr/>
          <p:nvPr/>
        </p:nvSpPr>
        <p:spPr>
          <a:xfrm>
            <a:off x="575813" y="2552904"/>
            <a:ext cx="2170979" cy="369332"/>
          </a:xfrm>
          <a:prstGeom prst="rect">
            <a:avLst/>
          </a:prstGeom>
        </p:spPr>
        <p:txBody>
          <a:bodyPr wrap="none">
            <a:spAutoFit/>
          </a:bodyPr>
          <a:lstStyle/>
          <a:p>
            <a:r>
              <a:rPr lang="en-GB" u="sng" dirty="0"/>
              <a:t>Sigmund Freud 1856 </a:t>
            </a:r>
          </a:p>
        </p:txBody>
      </p:sp>
      <p:pic>
        <p:nvPicPr>
          <p:cNvPr id="1034" name="Picture 10" descr="Sigmund Freud - Wikipedia">
            <a:extLst>
              <a:ext uri="{FF2B5EF4-FFF2-40B4-BE49-F238E27FC236}">
                <a16:creationId xmlns:a16="http://schemas.microsoft.com/office/drawing/2014/main" id="{73207687-E867-4E9A-BBF9-FAACBD54E7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1033" y="4262201"/>
            <a:ext cx="670478" cy="91198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5CCCDC0E-BDAA-450B-A64F-D72FA96B3FED}"/>
              </a:ext>
            </a:extLst>
          </p:cNvPr>
          <p:cNvSpPr/>
          <p:nvPr/>
        </p:nvSpPr>
        <p:spPr>
          <a:xfrm>
            <a:off x="644154" y="5174186"/>
            <a:ext cx="1605889" cy="369332"/>
          </a:xfrm>
          <a:prstGeom prst="rect">
            <a:avLst/>
          </a:prstGeom>
        </p:spPr>
        <p:txBody>
          <a:bodyPr wrap="none">
            <a:spAutoFit/>
          </a:bodyPr>
          <a:lstStyle/>
          <a:p>
            <a:r>
              <a:rPr lang="en-GB" u="sng" dirty="0"/>
              <a:t>Karl Marx 1818</a:t>
            </a:r>
          </a:p>
        </p:txBody>
      </p:sp>
      <p:sp>
        <p:nvSpPr>
          <p:cNvPr id="13" name="TextBox 12">
            <a:extLst>
              <a:ext uri="{FF2B5EF4-FFF2-40B4-BE49-F238E27FC236}">
                <a16:creationId xmlns:a16="http://schemas.microsoft.com/office/drawing/2014/main" id="{60C5B706-ABB7-4C80-AB4B-11B85872CC38}"/>
              </a:ext>
            </a:extLst>
          </p:cNvPr>
          <p:cNvSpPr txBox="1"/>
          <p:nvPr/>
        </p:nvSpPr>
        <p:spPr>
          <a:xfrm>
            <a:off x="871055" y="5598421"/>
            <a:ext cx="4745372" cy="1169551"/>
          </a:xfrm>
          <a:prstGeom prst="rect">
            <a:avLst/>
          </a:prstGeom>
          <a:solidFill>
            <a:schemeClr val="accent5">
              <a:lumMod val="20000"/>
              <a:lumOff val="80000"/>
            </a:schemeClr>
          </a:solidFill>
          <a:ln>
            <a:solidFill>
              <a:schemeClr val="tx1"/>
            </a:solidFill>
          </a:ln>
        </p:spPr>
        <p:txBody>
          <a:bodyPr wrap="square" rtlCol="0">
            <a:spAutoFit/>
          </a:bodyPr>
          <a:lstStyle/>
          <a:p>
            <a:r>
              <a:rPr lang="en-GB" sz="1400" dirty="0"/>
              <a:t>Karl Marx believed that religion </a:t>
            </a:r>
            <a:r>
              <a:rPr lang="en-US" sz="1400" dirty="0"/>
              <a:t>allowed people to ignore reality. It becomes addictive for those who engage with it. He said it was a form of control, keeping the masses subdued (quiet). He said people lost their own identity to it and their ability to think logically</a:t>
            </a:r>
            <a:endParaRPr lang="en-GB" sz="1400" dirty="0"/>
          </a:p>
        </p:txBody>
      </p:sp>
      <p:pic>
        <p:nvPicPr>
          <p:cNvPr id="1036" name="Picture 12" descr="A Brief Biography of Karl Marx">
            <a:extLst>
              <a:ext uri="{FF2B5EF4-FFF2-40B4-BE49-F238E27FC236}">
                <a16:creationId xmlns:a16="http://schemas.microsoft.com/office/drawing/2014/main" id="{9E15FB5C-7C60-48D1-8193-40987F131D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346" y="5598421"/>
            <a:ext cx="703874" cy="105581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A606E1D1-1669-4C3D-A792-F3C0A38305DC}"/>
              </a:ext>
            </a:extLst>
          </p:cNvPr>
          <p:cNvSpPr/>
          <p:nvPr/>
        </p:nvSpPr>
        <p:spPr>
          <a:xfrm>
            <a:off x="5721832" y="5440981"/>
            <a:ext cx="6291742" cy="1384995"/>
          </a:xfrm>
          <a:prstGeom prst="rect">
            <a:avLst/>
          </a:prstGeom>
          <a:solidFill>
            <a:schemeClr val="accent5">
              <a:lumMod val="20000"/>
              <a:lumOff val="80000"/>
            </a:schemeClr>
          </a:solidFill>
          <a:ln>
            <a:solidFill>
              <a:schemeClr val="tx1"/>
            </a:solidFill>
          </a:ln>
        </p:spPr>
        <p:txBody>
          <a:bodyPr wrap="square">
            <a:spAutoFit/>
          </a:bodyPr>
          <a:lstStyle/>
          <a:p>
            <a:pPr>
              <a:buNone/>
            </a:pPr>
            <a:r>
              <a:rPr lang="en-GB" sz="1400" dirty="0">
                <a:ea typeface="+mn-lt"/>
                <a:cs typeface="+mn-lt"/>
              </a:rPr>
              <a:t>Pascal Wager said that it is not possible to prove or disprove that God exists. Therefore, it is better to bet that he does. If God existed, and a person believed in God, they would be rewarded (with happiness forever); if a person did not believe, they would be punished (with what is called </a:t>
            </a:r>
            <a:r>
              <a:rPr lang="en-GB" sz="1400" i="1" dirty="0">
                <a:ea typeface="+mn-lt"/>
                <a:cs typeface="+mn-lt"/>
              </a:rPr>
              <a:t>eternal damnation</a:t>
            </a:r>
            <a:r>
              <a:rPr lang="en-GB" sz="1400" dirty="0">
                <a:ea typeface="+mn-lt"/>
                <a:cs typeface="+mn-lt"/>
              </a:rPr>
              <a:t>). If God did not exist it would make no difference. For this reason, it would be better to believe in God, Pascal said. </a:t>
            </a:r>
            <a:endParaRPr lang="en-US" sz="1400" dirty="0"/>
          </a:p>
        </p:txBody>
      </p:sp>
      <p:sp>
        <p:nvSpPr>
          <p:cNvPr id="16" name="Rectangle 15">
            <a:extLst>
              <a:ext uri="{FF2B5EF4-FFF2-40B4-BE49-F238E27FC236}">
                <a16:creationId xmlns:a16="http://schemas.microsoft.com/office/drawing/2014/main" id="{AD0DDFEC-D765-46E3-BD4C-8AFCCA7E8C8C}"/>
              </a:ext>
            </a:extLst>
          </p:cNvPr>
          <p:cNvSpPr/>
          <p:nvPr/>
        </p:nvSpPr>
        <p:spPr>
          <a:xfrm>
            <a:off x="8350425" y="4966473"/>
            <a:ext cx="2083455" cy="369332"/>
          </a:xfrm>
          <a:prstGeom prst="rect">
            <a:avLst/>
          </a:prstGeom>
        </p:spPr>
        <p:txBody>
          <a:bodyPr wrap="none">
            <a:spAutoFit/>
          </a:bodyPr>
          <a:lstStyle/>
          <a:p>
            <a:r>
              <a:rPr lang="en-GB" u="sng" dirty="0">
                <a:ea typeface="+mn-lt"/>
                <a:cs typeface="+mn-lt"/>
              </a:rPr>
              <a:t>Pascal's Wager 1623</a:t>
            </a:r>
            <a:endParaRPr lang="en-GB" u="sng" dirty="0"/>
          </a:p>
        </p:txBody>
      </p:sp>
      <p:pic>
        <p:nvPicPr>
          <p:cNvPr id="1038" name="Picture 14" descr="Blaise Pascal | Biography, Facts, &amp; Inventions | Britannica">
            <a:extLst>
              <a:ext uri="{FF2B5EF4-FFF2-40B4-BE49-F238E27FC236}">
                <a16:creationId xmlns:a16="http://schemas.microsoft.com/office/drawing/2014/main" id="{DCEDB98A-05A2-45A5-BB4C-97A87C7AF1A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96692" y="4983089"/>
            <a:ext cx="471897" cy="615332"/>
          </a:xfrm>
          <a:prstGeom prst="rect">
            <a:avLst/>
          </a:prstGeom>
          <a:noFill/>
          <a:extLst>
            <a:ext uri="{909E8E84-426E-40DD-AFC4-6F175D3DCCD1}">
              <a14:hiddenFill xmlns:a14="http://schemas.microsoft.com/office/drawing/2010/main">
                <a:solidFill>
                  <a:srgbClr val="FFFFFF"/>
                </a:solidFill>
              </a14:hiddenFill>
            </a:ext>
          </a:extLst>
        </p:spPr>
      </p:pic>
      <p:sp>
        <p:nvSpPr>
          <p:cNvPr id="17" name="Arrow: Up 16">
            <a:extLst>
              <a:ext uri="{FF2B5EF4-FFF2-40B4-BE49-F238E27FC236}">
                <a16:creationId xmlns:a16="http://schemas.microsoft.com/office/drawing/2014/main" id="{CCC2C936-2309-412F-A89C-5378B18ED5D4}"/>
              </a:ext>
            </a:extLst>
          </p:cNvPr>
          <p:cNvSpPr/>
          <p:nvPr/>
        </p:nvSpPr>
        <p:spPr>
          <a:xfrm rot="18845257">
            <a:off x="4140473" y="2315667"/>
            <a:ext cx="283242" cy="953626"/>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9" name="Arrow: Up 28">
            <a:extLst>
              <a:ext uri="{FF2B5EF4-FFF2-40B4-BE49-F238E27FC236}">
                <a16:creationId xmlns:a16="http://schemas.microsoft.com/office/drawing/2014/main" id="{67EC789C-43AB-4645-836F-E56202E74822}"/>
              </a:ext>
            </a:extLst>
          </p:cNvPr>
          <p:cNvSpPr/>
          <p:nvPr/>
        </p:nvSpPr>
        <p:spPr>
          <a:xfrm rot="11133148">
            <a:off x="5341154" y="4703454"/>
            <a:ext cx="283242" cy="94988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090243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829</Words>
  <Application>Microsoft Office PowerPoint</Application>
  <PresentationFormat>Widescreen</PresentationFormat>
  <Paragraphs>57</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Comic Sans MS</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 Moores (BRI)</dc:creator>
  <cp:lastModifiedBy>E Moores (BRI)</cp:lastModifiedBy>
  <cp:revision>8</cp:revision>
  <dcterms:created xsi:type="dcterms:W3CDTF">2023-05-22T13:02:18Z</dcterms:created>
  <dcterms:modified xsi:type="dcterms:W3CDTF">2023-05-22T13:44:40Z</dcterms:modified>
</cp:coreProperties>
</file>